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0"/>
  </p:notesMasterIdLst>
  <p:sldIdLst>
    <p:sldId id="256" r:id="rId2"/>
    <p:sldId id="257" r:id="rId3"/>
    <p:sldId id="258" r:id="rId4"/>
    <p:sldId id="259" r:id="rId5"/>
    <p:sldId id="260" r:id="rId6"/>
    <p:sldId id="297" r:id="rId7"/>
    <p:sldId id="298" r:id="rId8"/>
    <p:sldId id="299" r:id="rId9"/>
    <p:sldId id="300" r:id="rId10"/>
    <p:sldId id="311" r:id="rId11"/>
    <p:sldId id="261" r:id="rId12"/>
    <p:sldId id="262" r:id="rId13"/>
    <p:sldId id="263" r:id="rId14"/>
    <p:sldId id="264" r:id="rId15"/>
    <p:sldId id="265" r:id="rId16"/>
    <p:sldId id="267" r:id="rId17"/>
    <p:sldId id="303" r:id="rId18"/>
    <p:sldId id="304" r:id="rId19"/>
    <p:sldId id="266" r:id="rId20"/>
    <p:sldId id="268" r:id="rId21"/>
    <p:sldId id="269" r:id="rId22"/>
    <p:sldId id="270" r:id="rId23"/>
    <p:sldId id="271" r:id="rId24"/>
    <p:sldId id="274" r:id="rId25"/>
    <p:sldId id="272" r:id="rId26"/>
    <p:sldId id="305" r:id="rId27"/>
    <p:sldId id="275" r:id="rId28"/>
    <p:sldId id="276" r:id="rId29"/>
    <p:sldId id="278" r:id="rId30"/>
    <p:sldId id="279" r:id="rId31"/>
    <p:sldId id="280" r:id="rId32"/>
    <p:sldId id="281" r:id="rId33"/>
    <p:sldId id="282" r:id="rId34"/>
    <p:sldId id="283" r:id="rId35"/>
    <p:sldId id="284" r:id="rId36"/>
    <p:sldId id="301" r:id="rId37"/>
    <p:sldId id="285" r:id="rId38"/>
    <p:sldId id="286" r:id="rId39"/>
    <p:sldId id="310" r:id="rId40"/>
    <p:sldId id="287" r:id="rId41"/>
    <p:sldId id="288" r:id="rId42"/>
    <p:sldId id="289" r:id="rId43"/>
    <p:sldId id="290" r:id="rId44"/>
    <p:sldId id="291" r:id="rId45"/>
    <p:sldId id="312" r:id="rId46"/>
    <p:sldId id="313" r:id="rId47"/>
    <p:sldId id="314" r:id="rId48"/>
    <p:sldId id="308" r:id="rId4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68638" autoAdjust="0"/>
  </p:normalViewPr>
  <p:slideViewPr>
    <p:cSldViewPr>
      <p:cViewPr varScale="1">
        <p:scale>
          <a:sx n="49" d="100"/>
          <a:sy n="49" d="100"/>
        </p:scale>
        <p:origin x="-19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0DEEB5-3C55-4CA3-9E45-BFF31D08B792}" type="datetimeFigureOut">
              <a:rPr lang="tr-TR" smtClean="0"/>
              <a:pPr/>
              <a:t>12.03.2016</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5FB944-AA26-460E-AD44-ED8DB4520B56}"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17</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mouth may well become a problem with a dog which has an exaggerated head</a:t>
            </a:r>
          </a:p>
          <a:p>
            <a:r>
              <a:rPr lang="en-US" sz="1200" kern="1200" baseline="0" dirty="0" smtClean="0">
                <a:solidFill>
                  <a:schemeClr val="tx1"/>
                </a:solidFill>
                <a:latin typeface="+mn-lt"/>
                <a:ea typeface="+mn-ea"/>
                <a:cs typeface="+mn-cs"/>
              </a:rPr>
              <a:t>profile. In order to accommodate a very curved and therefore somewhat shortened</a:t>
            </a:r>
          </a:p>
          <a:p>
            <a:r>
              <a:rPr lang="en-US" sz="1200" kern="1200" baseline="0" dirty="0" smtClean="0">
                <a:solidFill>
                  <a:schemeClr val="tx1"/>
                </a:solidFill>
                <a:latin typeface="+mn-lt"/>
                <a:ea typeface="+mn-ea"/>
                <a:cs typeface="+mn-cs"/>
              </a:rPr>
              <a:t>nose profile, the </a:t>
            </a:r>
            <a:r>
              <a:rPr lang="en-US" sz="1200" kern="1200" baseline="0" dirty="0" err="1" smtClean="0">
                <a:solidFill>
                  <a:schemeClr val="tx1"/>
                </a:solidFill>
                <a:latin typeface="+mn-lt"/>
                <a:ea typeface="+mn-ea"/>
                <a:cs typeface="+mn-cs"/>
              </a:rPr>
              <a:t>underjaw</a:t>
            </a:r>
            <a:r>
              <a:rPr lang="en-US" sz="1200" kern="1200" baseline="0" dirty="0" smtClean="0">
                <a:solidFill>
                  <a:schemeClr val="tx1"/>
                </a:solidFill>
                <a:latin typeface="+mn-lt"/>
                <a:ea typeface="+mn-ea"/>
                <a:cs typeface="+mn-cs"/>
              </a:rPr>
              <a:t> is either deep, long and broad, producing undershot dentition,</a:t>
            </a:r>
          </a:p>
          <a:p>
            <a:r>
              <a:rPr lang="en-US" sz="1200" kern="1200" baseline="0" dirty="0" smtClean="0">
                <a:solidFill>
                  <a:schemeClr val="tx1"/>
                </a:solidFill>
                <a:latin typeface="+mn-lt"/>
                <a:ea typeface="+mn-ea"/>
                <a:cs typeface="+mn-cs"/>
              </a:rPr>
              <a:t>or narrow and shortened which allows the front incisors to meet in the required</a:t>
            </a:r>
          </a:p>
          <a:p>
            <a:r>
              <a:rPr lang="en-US" sz="1200" kern="1200" baseline="0" dirty="0" smtClean="0">
                <a:solidFill>
                  <a:schemeClr val="tx1"/>
                </a:solidFill>
                <a:latin typeface="+mn-lt"/>
                <a:ea typeface="+mn-ea"/>
                <a:cs typeface="+mn-cs"/>
              </a:rPr>
              <a:t>scissor bite. This type of jaw construction may well crowd the lower canines inward</a:t>
            </a:r>
          </a:p>
          <a:p>
            <a:r>
              <a:rPr lang="en-US" sz="1200" kern="1200" baseline="0" dirty="0" smtClean="0">
                <a:solidFill>
                  <a:schemeClr val="tx1"/>
                </a:solidFill>
                <a:latin typeface="+mn-lt"/>
                <a:ea typeface="+mn-ea"/>
                <a:cs typeface="+mn-cs"/>
              </a:rPr>
              <a:t>where they can prevent the mouth from completely closing and damage or puncture</a:t>
            </a:r>
          </a:p>
          <a:p>
            <a:r>
              <a:rPr lang="en-US" sz="1200" kern="1200" baseline="0" dirty="0" smtClean="0">
                <a:solidFill>
                  <a:schemeClr val="tx1"/>
                </a:solidFill>
                <a:latin typeface="+mn-lt"/>
                <a:ea typeface="+mn-ea"/>
                <a:cs typeface="+mn-cs"/>
              </a:rPr>
              <a:t>the hard palate above. Premolars are often missing in Bull Terriers, possibly as a</a:t>
            </a:r>
          </a:p>
          <a:p>
            <a:r>
              <a:rPr lang="en-US" sz="1200" kern="1200" baseline="0" dirty="0" smtClean="0">
                <a:solidFill>
                  <a:schemeClr val="tx1"/>
                </a:solidFill>
                <a:latin typeface="+mn-lt"/>
                <a:ea typeface="+mn-ea"/>
                <a:cs typeface="+mn-cs"/>
              </a:rPr>
              <a:t>result of this progressive shortening of the lower jaw to achieve a more exaggerated</a:t>
            </a:r>
          </a:p>
          <a:p>
            <a:r>
              <a:rPr lang="en-US" sz="1200" kern="1200" baseline="0" dirty="0" smtClean="0">
                <a:solidFill>
                  <a:schemeClr val="tx1"/>
                </a:solidFill>
                <a:latin typeface="+mn-lt"/>
                <a:ea typeface="+mn-ea"/>
                <a:cs typeface="+mn-cs"/>
              </a:rPr>
              <a:t>profile and retain a scissor bite. A long wide muzzle with the correct profile to accommodate</a:t>
            </a:r>
          </a:p>
          <a:p>
            <a:r>
              <a:rPr lang="en-US" sz="1200" kern="1200" baseline="0" dirty="0" smtClean="0">
                <a:solidFill>
                  <a:schemeClr val="tx1"/>
                </a:solidFill>
                <a:latin typeface="+mn-lt"/>
                <a:ea typeface="+mn-ea"/>
                <a:cs typeface="+mn-cs"/>
              </a:rPr>
              <a:t>proper dentition can appropriately balance a deep strong </a:t>
            </a:r>
            <a:r>
              <a:rPr lang="en-US" sz="1200" kern="1200" baseline="0" dirty="0" err="1" smtClean="0">
                <a:solidFill>
                  <a:schemeClr val="tx1"/>
                </a:solidFill>
                <a:latin typeface="+mn-lt"/>
                <a:ea typeface="+mn-ea"/>
                <a:cs typeface="+mn-cs"/>
              </a:rPr>
              <a:t>underjaw</a:t>
            </a:r>
            <a:r>
              <a:rPr lang="en-US" sz="1200" kern="1200" baseline="0" dirty="0" smtClean="0">
                <a:solidFill>
                  <a:schemeClr val="tx1"/>
                </a:solidFill>
                <a:latin typeface="+mn-lt"/>
                <a:ea typeface="+mn-ea"/>
                <a:cs typeface="+mn-cs"/>
              </a:rPr>
              <a:t>.</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19</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long, arched, tapering neck rising from a well angulated shoulder is a very pleasing</a:t>
            </a:r>
          </a:p>
          <a:p>
            <a:r>
              <a:rPr lang="en-US" sz="1200" kern="1200" baseline="0" dirty="0" smtClean="0">
                <a:solidFill>
                  <a:schemeClr val="tx1"/>
                </a:solidFill>
                <a:latin typeface="+mn-lt"/>
                <a:ea typeface="+mn-ea"/>
                <a:cs typeface="+mn-cs"/>
              </a:rPr>
              <a:t>feature and one which is a valued component of the overall balance and symmetry. A</a:t>
            </a:r>
          </a:p>
          <a:p>
            <a:r>
              <a:rPr lang="en-US" sz="1200" kern="1200" baseline="0" dirty="0" smtClean="0">
                <a:solidFill>
                  <a:schemeClr val="tx1"/>
                </a:solidFill>
                <a:latin typeface="+mn-lt"/>
                <a:ea typeface="+mn-ea"/>
                <a:cs typeface="+mn-cs"/>
              </a:rPr>
              <a:t>short, upright neck caused by an upright shoulder breaks the </a:t>
            </a:r>
            <a:r>
              <a:rPr lang="en-US" sz="1200" kern="1200" baseline="0" dirty="0" err="1" smtClean="0">
                <a:solidFill>
                  <a:schemeClr val="tx1"/>
                </a:solidFill>
                <a:latin typeface="+mn-lt"/>
                <a:ea typeface="+mn-ea"/>
                <a:cs typeface="+mn-cs"/>
              </a:rPr>
              <a:t>topline</a:t>
            </a:r>
            <a:r>
              <a:rPr lang="en-US" sz="1200" kern="1200" baseline="0" dirty="0" smtClean="0">
                <a:solidFill>
                  <a:schemeClr val="tx1"/>
                </a:solidFill>
                <a:latin typeface="+mn-lt"/>
                <a:ea typeface="+mn-ea"/>
                <a:cs typeface="+mn-cs"/>
              </a:rPr>
              <a:t> which should</a:t>
            </a:r>
          </a:p>
          <a:p>
            <a:r>
              <a:rPr lang="en-US" sz="1200" kern="1200" baseline="0" dirty="0" smtClean="0">
                <a:solidFill>
                  <a:schemeClr val="tx1"/>
                </a:solidFill>
                <a:latin typeface="+mn-lt"/>
                <a:ea typeface="+mn-ea"/>
                <a:cs typeface="+mn-cs"/>
              </a:rPr>
              <a:t>give the impression of gentle integrated curves rather than abrupt changes in angles</a:t>
            </a:r>
          </a:p>
          <a:p>
            <a:r>
              <a:rPr lang="tr-TR" sz="1200" kern="1200" baseline="0" dirty="0" err="1" smtClean="0">
                <a:solidFill>
                  <a:schemeClr val="tx1"/>
                </a:solidFill>
                <a:latin typeface="+mn-lt"/>
                <a:ea typeface="+mn-ea"/>
                <a:cs typeface="+mn-cs"/>
              </a:rPr>
              <a:t>and</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direction</a:t>
            </a:r>
            <a:r>
              <a:rPr lang="tr-TR" sz="1200" kern="1200" baseline="0" dirty="0" smtClean="0">
                <a:solidFill>
                  <a:schemeClr val="tx1"/>
                </a:solidFill>
                <a:latin typeface="+mn-lt"/>
                <a:ea typeface="+mn-ea"/>
                <a:cs typeface="+mn-cs"/>
              </a:rPr>
              <a:t>.</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20</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21</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Bull Terrier should be a combination of dense but smooth parts connected by</a:t>
            </a:r>
          </a:p>
          <a:p>
            <a:r>
              <a:rPr lang="en-US" sz="1200" kern="1200" baseline="0" dirty="0" smtClean="0">
                <a:solidFill>
                  <a:schemeClr val="tx1"/>
                </a:solidFill>
                <a:latin typeface="+mn-lt"/>
                <a:ea typeface="+mn-ea"/>
                <a:cs typeface="+mn-cs"/>
              </a:rPr>
              <a:t>graceful curves. Beware the heavy, ill-made animal that has a long, straight-cut body</a:t>
            </a:r>
          </a:p>
          <a:p>
            <a:r>
              <a:rPr lang="en-US" sz="1200" kern="1200" baseline="0" dirty="0" smtClean="0">
                <a:solidFill>
                  <a:schemeClr val="tx1"/>
                </a:solidFill>
                <a:latin typeface="+mn-lt"/>
                <a:ea typeface="+mn-ea"/>
                <a:cs typeface="+mn-cs"/>
              </a:rPr>
              <a:t>which lacks the graceful quality of the well-knit athlete. Also beware the individual</a:t>
            </a:r>
          </a:p>
          <a:p>
            <a:r>
              <a:rPr lang="en-US" sz="1200" kern="1200" baseline="0" dirty="0" smtClean="0">
                <a:solidFill>
                  <a:schemeClr val="tx1"/>
                </a:solidFill>
                <a:latin typeface="+mn-lt"/>
                <a:ea typeface="+mn-ea"/>
                <a:cs typeface="+mn-cs"/>
              </a:rPr>
              <a:t>who lacks substance and spring of rib.</a:t>
            </a:r>
            <a:endParaRPr lang="tr-TR" sz="1200" kern="1200" baseline="0" dirty="0" smtClean="0">
              <a:solidFill>
                <a:schemeClr val="tx1"/>
              </a:solidFill>
              <a:latin typeface="+mn-lt"/>
              <a:ea typeface="+mn-ea"/>
              <a:cs typeface="+mn-cs"/>
            </a:endParaRPr>
          </a:p>
          <a:p>
            <a:r>
              <a:rPr lang="tr-TR" sz="1200" kern="1200" baseline="0" dirty="0" err="1" smtClean="0">
                <a:solidFill>
                  <a:schemeClr val="tx1"/>
                </a:solidFill>
                <a:latin typeface="+mn-lt"/>
                <a:ea typeface="+mn-ea"/>
                <a:cs typeface="+mn-cs"/>
              </a:rPr>
              <a:t>Tail</a:t>
            </a:r>
            <a:r>
              <a:rPr lang="tr-TR" sz="1200" kern="1200" baseline="0" dirty="0" smtClean="0">
                <a:solidFill>
                  <a:schemeClr val="tx1"/>
                </a:solidFill>
                <a:latin typeface="+mn-lt"/>
                <a:ea typeface="+mn-ea"/>
                <a:cs typeface="+mn-cs"/>
              </a:rPr>
              <a:t> : </a:t>
            </a:r>
            <a:r>
              <a:rPr lang="en-US" sz="1200" kern="1200" baseline="0" dirty="0" smtClean="0">
                <a:solidFill>
                  <a:schemeClr val="tx1"/>
                </a:solidFill>
                <a:latin typeface="+mn-lt"/>
                <a:ea typeface="+mn-ea"/>
                <a:cs typeface="+mn-cs"/>
              </a:rPr>
              <a:t>A properly set on, tapered tail carried horizontally gives a finish to the </a:t>
            </a:r>
            <a:r>
              <a:rPr lang="en-US" sz="1200" kern="1200" baseline="0" dirty="0" err="1" smtClean="0">
                <a:solidFill>
                  <a:schemeClr val="tx1"/>
                </a:solidFill>
                <a:latin typeface="+mn-lt"/>
                <a:ea typeface="+mn-ea"/>
                <a:cs typeface="+mn-cs"/>
              </a:rPr>
              <a:t>topline</a:t>
            </a:r>
            <a:r>
              <a:rPr lang="en-US" sz="1200" kern="1200" baseline="0" dirty="0" smtClean="0">
                <a:solidFill>
                  <a:schemeClr val="tx1"/>
                </a:solidFill>
                <a:latin typeface="+mn-lt"/>
                <a:ea typeface="+mn-ea"/>
                <a:cs typeface="+mn-cs"/>
              </a:rPr>
              <a:t> which is</a:t>
            </a:r>
          </a:p>
          <a:p>
            <a:r>
              <a:rPr lang="en-US" sz="1200" kern="1200" baseline="0" dirty="0" smtClean="0">
                <a:solidFill>
                  <a:schemeClr val="tx1"/>
                </a:solidFill>
                <a:latin typeface="+mn-lt"/>
                <a:ea typeface="+mn-ea"/>
                <a:cs typeface="+mn-cs"/>
              </a:rPr>
              <a:t>essential to our visualization of the ideal Bull Terrier. Unfortunately, many dogs have</a:t>
            </a:r>
          </a:p>
          <a:p>
            <a:r>
              <a:rPr lang="en-US" sz="1200" kern="1200" baseline="0" dirty="0" smtClean="0">
                <a:solidFill>
                  <a:schemeClr val="tx1"/>
                </a:solidFill>
                <a:latin typeface="+mn-lt"/>
                <a:ea typeface="+mn-ea"/>
                <a:cs typeface="+mn-cs"/>
              </a:rPr>
              <a:t>varying degrees of ‘gay’ tails which brings the lines of an otherwise ideal animal to an</a:t>
            </a:r>
          </a:p>
          <a:p>
            <a:r>
              <a:rPr lang="en-US" sz="1200" kern="1200" baseline="0" dirty="0" smtClean="0">
                <a:solidFill>
                  <a:schemeClr val="tx1"/>
                </a:solidFill>
                <a:latin typeface="+mn-lt"/>
                <a:ea typeface="+mn-ea"/>
                <a:cs typeface="+mn-cs"/>
              </a:rPr>
              <a:t>abrupt, angular termination. While ‘gay’ tails have not been considered a serious</a:t>
            </a:r>
          </a:p>
          <a:p>
            <a:r>
              <a:rPr lang="en-US" sz="1200" kern="1200" baseline="0" dirty="0" smtClean="0">
                <a:solidFill>
                  <a:schemeClr val="tx1"/>
                </a:solidFill>
                <a:latin typeface="+mn-lt"/>
                <a:ea typeface="+mn-ea"/>
                <a:cs typeface="+mn-cs"/>
              </a:rPr>
              <a:t>fault, they are often associated with a short pelvis and flat croup which detract from</a:t>
            </a:r>
          </a:p>
          <a:p>
            <a:r>
              <a:rPr lang="en-US" sz="1200" kern="1200" baseline="0" dirty="0" smtClean="0">
                <a:solidFill>
                  <a:schemeClr val="tx1"/>
                </a:solidFill>
                <a:latin typeface="+mn-lt"/>
                <a:ea typeface="+mn-ea"/>
                <a:cs typeface="+mn-cs"/>
              </a:rPr>
              <a:t>the finishing lines of this muscular yet gracefully agile dog.</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22</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standard calls for straight front legs with elbows pointing straight back and the</a:t>
            </a:r>
          </a:p>
          <a:p>
            <a:r>
              <a:rPr lang="en-US" sz="1200" kern="1200" baseline="0" dirty="0" smtClean="0">
                <a:solidFill>
                  <a:schemeClr val="tx1"/>
                </a:solidFill>
                <a:latin typeface="+mn-lt"/>
                <a:ea typeface="+mn-ea"/>
                <a:cs typeface="+mn-cs"/>
              </a:rPr>
              <a:t>middle toes straight forward. Most deviations from this ideal are out at elbows, curved</a:t>
            </a:r>
          </a:p>
          <a:p>
            <a:r>
              <a:rPr lang="en-US" sz="1200" kern="1200" baseline="0" dirty="0" smtClean="0">
                <a:solidFill>
                  <a:schemeClr val="tx1"/>
                </a:solidFill>
                <a:latin typeface="+mn-lt"/>
                <a:ea typeface="+mn-ea"/>
                <a:cs typeface="+mn-cs"/>
              </a:rPr>
              <a:t>or bowed front legs and feet pointing outwards.</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23</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428173-77B1-42A4-87B4-E28832D20F3E}" type="slidenum">
              <a:rPr lang="sr-Latn-CS" smtClean="0"/>
              <a:pPr fontAlgn="base">
                <a:spcBef>
                  <a:spcPct val="0"/>
                </a:spcBef>
                <a:spcAft>
                  <a:spcPct val="0"/>
                </a:spcAft>
                <a:defRPr/>
              </a:pPr>
              <a:t>24</a:t>
            </a:fld>
            <a:endParaRPr lang="sr-Latn-C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25</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C25FB944-AA26-460E-AD44-ED8DB4520B56}" type="slidenum">
              <a:rPr lang="tr-TR" smtClean="0"/>
              <a:pPr/>
              <a:t>26</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Faulty conformation of the hindquarters include straight stifles, lack of a muscular</a:t>
            </a:r>
          </a:p>
          <a:p>
            <a:r>
              <a:rPr lang="en-US" sz="1200" kern="1200" baseline="0" dirty="0" smtClean="0">
                <a:solidFill>
                  <a:schemeClr val="tx1"/>
                </a:solidFill>
                <a:latin typeface="+mn-lt"/>
                <a:ea typeface="+mn-ea"/>
                <a:cs typeface="+mn-cs"/>
              </a:rPr>
              <a:t>second thigh, sickle, cow or bow hocks and rear pasterns that are too long. It is</a:t>
            </a:r>
          </a:p>
          <a:p>
            <a:r>
              <a:rPr lang="en-US" sz="1200" kern="1200" baseline="0" dirty="0" smtClean="0">
                <a:solidFill>
                  <a:schemeClr val="tx1"/>
                </a:solidFill>
                <a:latin typeface="+mn-lt"/>
                <a:ea typeface="+mn-ea"/>
                <a:cs typeface="+mn-cs"/>
              </a:rPr>
              <a:t>essential that the hind legs are parallel when viewed from behind. When the dog is</a:t>
            </a:r>
          </a:p>
          <a:p>
            <a:r>
              <a:rPr lang="en-US" sz="1200" kern="1200" baseline="0" dirty="0" smtClean="0">
                <a:solidFill>
                  <a:schemeClr val="tx1"/>
                </a:solidFill>
                <a:latin typeface="+mn-lt"/>
                <a:ea typeface="+mn-ea"/>
                <a:cs typeface="+mn-cs"/>
              </a:rPr>
              <a:t>standing naturally the rear pasterns must also be vertical when viewed from both the</a:t>
            </a:r>
          </a:p>
          <a:p>
            <a:r>
              <a:rPr lang="tr-TR" sz="1200" kern="1200" baseline="0" dirty="0" err="1" smtClean="0">
                <a:solidFill>
                  <a:schemeClr val="tx1"/>
                </a:solidFill>
                <a:latin typeface="+mn-lt"/>
                <a:ea typeface="+mn-ea"/>
                <a:cs typeface="+mn-cs"/>
              </a:rPr>
              <a:t>side</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and</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behind</a:t>
            </a:r>
            <a:r>
              <a:rPr lang="tr-TR" sz="1200" kern="1200" baseline="0" dirty="0" smtClean="0">
                <a:solidFill>
                  <a:schemeClr val="tx1"/>
                </a:solidFill>
                <a:latin typeface="+mn-lt"/>
                <a:ea typeface="+mn-ea"/>
                <a:cs typeface="+mn-cs"/>
              </a:rPr>
              <a:t>.</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27</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Body, substance density, and heavy</a:t>
            </a:r>
          </a:p>
          <a:p>
            <a:r>
              <a:rPr lang="tr-TR" sz="1200" b="1" kern="1200" baseline="0" dirty="0" smtClean="0">
                <a:solidFill>
                  <a:schemeClr val="tx1"/>
                </a:solidFill>
                <a:latin typeface="+mn-lt"/>
                <a:ea typeface="+mn-ea"/>
                <a:cs typeface="+mn-cs"/>
              </a:rPr>
              <a:t>bone </a:t>
            </a:r>
            <a:r>
              <a:rPr lang="tr-TR" sz="1200" b="1" kern="1200" baseline="0" dirty="0" err="1" smtClean="0">
                <a:solidFill>
                  <a:schemeClr val="tx1"/>
                </a:solidFill>
                <a:latin typeface="+mn-lt"/>
                <a:ea typeface="+mn-ea"/>
                <a:cs typeface="+mn-cs"/>
              </a:rPr>
              <a:t>are</a:t>
            </a:r>
            <a:r>
              <a:rPr lang="tr-TR" sz="1200" b="1" kern="1200" baseline="0" dirty="0" smtClean="0">
                <a:solidFill>
                  <a:schemeClr val="tx1"/>
                </a:solidFill>
                <a:latin typeface="+mn-lt"/>
                <a:ea typeface="+mn-ea"/>
                <a:cs typeface="+mn-cs"/>
              </a:rPr>
              <a:t> </a:t>
            </a:r>
            <a:r>
              <a:rPr lang="tr-TR" sz="1200" b="1" kern="1200" baseline="0" dirty="0" err="1" smtClean="0">
                <a:solidFill>
                  <a:schemeClr val="tx1"/>
                </a:solidFill>
                <a:latin typeface="+mn-lt"/>
                <a:ea typeface="+mn-ea"/>
                <a:cs typeface="+mn-cs"/>
              </a:rPr>
              <a:t>exaggerated</a:t>
            </a:r>
            <a:endParaRPr lang="tr-TR" sz="1200" b="1" kern="1200" baseline="0" dirty="0" smtClean="0">
              <a:solidFill>
                <a:schemeClr val="tx1"/>
              </a:solidFill>
              <a:latin typeface="+mn-lt"/>
              <a:ea typeface="+mn-ea"/>
              <a:cs typeface="+mn-cs"/>
            </a:endParaRPr>
          </a:p>
          <a:p>
            <a:r>
              <a:rPr lang="tr-TR" sz="1200" b="1" kern="1200" baseline="0" dirty="0" smtClean="0">
                <a:solidFill>
                  <a:schemeClr val="tx1"/>
                </a:solidFill>
                <a:latin typeface="+mn-lt"/>
                <a:ea typeface="+mn-ea"/>
                <a:cs typeface="+mn-cs"/>
              </a:rPr>
              <a:t>in </a:t>
            </a:r>
            <a:r>
              <a:rPr lang="tr-TR" sz="1200" b="1" kern="1200" baseline="0" dirty="0" err="1" smtClean="0">
                <a:solidFill>
                  <a:schemeClr val="tx1"/>
                </a:solidFill>
                <a:latin typeface="+mn-lt"/>
                <a:ea typeface="+mn-ea"/>
                <a:cs typeface="+mn-cs"/>
              </a:rPr>
              <a:t>the</a:t>
            </a:r>
            <a:r>
              <a:rPr lang="tr-TR" sz="1200" b="1" kern="1200" baseline="0" dirty="0" smtClean="0">
                <a:solidFill>
                  <a:schemeClr val="tx1"/>
                </a:solidFill>
                <a:latin typeface="+mn-lt"/>
                <a:ea typeface="+mn-ea"/>
                <a:cs typeface="+mn-cs"/>
              </a:rPr>
              <a:t> "</a:t>
            </a:r>
            <a:r>
              <a:rPr lang="tr-TR" sz="1200" b="1" kern="1200" baseline="0" dirty="0" err="1" smtClean="0">
                <a:solidFill>
                  <a:schemeClr val="tx1"/>
                </a:solidFill>
                <a:latin typeface="+mn-lt"/>
                <a:ea typeface="+mn-ea"/>
                <a:cs typeface="+mn-cs"/>
              </a:rPr>
              <a:t>Bulldog</a:t>
            </a:r>
            <a:r>
              <a:rPr lang="tr-TR" sz="1200" b="1" kern="1200" baseline="0" dirty="0" smtClean="0">
                <a:solidFill>
                  <a:schemeClr val="tx1"/>
                </a:solidFill>
                <a:latin typeface="+mn-lt"/>
                <a:ea typeface="+mn-ea"/>
                <a:cs typeface="+mn-cs"/>
              </a:rPr>
              <a:t>" </a:t>
            </a:r>
            <a:r>
              <a:rPr lang="tr-TR" sz="1200" b="1" kern="1200" baseline="0" dirty="0" err="1" smtClean="0">
                <a:solidFill>
                  <a:schemeClr val="tx1"/>
                </a:solidFill>
                <a:latin typeface="+mn-lt"/>
                <a:ea typeface="+mn-ea"/>
                <a:cs typeface="+mn-cs"/>
              </a:rPr>
              <a:t>type</a:t>
            </a:r>
            <a:r>
              <a:rPr lang="tr-TR" sz="1200" b="1" kern="1200" baseline="0" dirty="0" smtClean="0">
                <a:solidFill>
                  <a:schemeClr val="tx1"/>
                </a:solidFill>
                <a:latin typeface="+mn-lt"/>
                <a:ea typeface="+mn-ea"/>
                <a:cs typeface="+mn-cs"/>
              </a:rPr>
              <a:t>.</a:t>
            </a:r>
          </a:p>
          <a:p>
            <a:endParaRPr lang="tr-TR"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Quality, agility and soundness are</a:t>
            </a:r>
          </a:p>
          <a:p>
            <a:r>
              <a:rPr lang="en-US" sz="1200" b="1" kern="1200" baseline="0" dirty="0" smtClean="0">
                <a:solidFill>
                  <a:schemeClr val="tx1"/>
                </a:solidFill>
                <a:latin typeface="+mn-lt"/>
                <a:ea typeface="+mn-ea"/>
                <a:cs typeface="+mn-cs"/>
              </a:rPr>
              <a:t>the primary virtues in the</a:t>
            </a:r>
          </a:p>
          <a:p>
            <a:r>
              <a:rPr lang="tr-TR" sz="1200" b="1" kern="1200" baseline="0" dirty="0" err="1" smtClean="0">
                <a:solidFill>
                  <a:schemeClr val="tx1"/>
                </a:solidFill>
                <a:latin typeface="+mn-lt"/>
                <a:ea typeface="+mn-ea"/>
                <a:cs typeface="+mn-cs"/>
              </a:rPr>
              <a:t>tidy</a:t>
            </a:r>
            <a:r>
              <a:rPr lang="tr-TR" sz="1200" b="1" kern="1200" baseline="0" dirty="0" smtClean="0">
                <a:solidFill>
                  <a:schemeClr val="tx1"/>
                </a:solidFill>
                <a:latin typeface="+mn-lt"/>
                <a:ea typeface="+mn-ea"/>
                <a:cs typeface="+mn-cs"/>
              </a:rPr>
              <a:t>, </a:t>
            </a:r>
            <a:r>
              <a:rPr lang="tr-TR" sz="1200" b="1" kern="1200" baseline="0" dirty="0" err="1" smtClean="0">
                <a:solidFill>
                  <a:schemeClr val="tx1"/>
                </a:solidFill>
                <a:latin typeface="+mn-lt"/>
                <a:ea typeface="+mn-ea"/>
                <a:cs typeface="+mn-cs"/>
              </a:rPr>
              <a:t>compact</a:t>
            </a:r>
            <a:r>
              <a:rPr lang="tr-TR" sz="1200" b="1" kern="1200" baseline="0" dirty="0" smtClean="0">
                <a:solidFill>
                  <a:schemeClr val="tx1"/>
                </a:solidFill>
                <a:latin typeface="+mn-lt"/>
                <a:ea typeface="+mn-ea"/>
                <a:cs typeface="+mn-cs"/>
              </a:rPr>
              <a:t> "</a:t>
            </a:r>
            <a:r>
              <a:rPr lang="tr-TR" sz="1200" b="1" kern="1200" baseline="0" dirty="0" err="1" smtClean="0">
                <a:solidFill>
                  <a:schemeClr val="tx1"/>
                </a:solidFill>
                <a:latin typeface="+mn-lt"/>
                <a:ea typeface="+mn-ea"/>
                <a:cs typeface="+mn-cs"/>
              </a:rPr>
              <a:t>Terrier</a:t>
            </a:r>
            <a:r>
              <a:rPr lang="tr-TR" sz="1200" b="1" kern="1200" baseline="0" dirty="0" smtClean="0">
                <a:solidFill>
                  <a:schemeClr val="tx1"/>
                </a:solidFill>
                <a:latin typeface="+mn-lt"/>
                <a:ea typeface="+mn-ea"/>
                <a:cs typeface="+mn-cs"/>
              </a:rPr>
              <a:t>" </a:t>
            </a:r>
            <a:r>
              <a:rPr lang="tr-TR" sz="1200" b="1" kern="1200" baseline="0" dirty="0" err="1" smtClean="0">
                <a:solidFill>
                  <a:schemeClr val="tx1"/>
                </a:solidFill>
                <a:latin typeface="+mn-lt"/>
                <a:ea typeface="+mn-ea"/>
                <a:cs typeface="+mn-cs"/>
              </a:rPr>
              <a:t>type</a:t>
            </a:r>
            <a:r>
              <a:rPr lang="tr-TR" sz="1200" b="1" kern="1200" baseline="0" dirty="0" smtClean="0">
                <a:solidFill>
                  <a:schemeClr val="tx1"/>
                </a:solidFill>
                <a:latin typeface="+mn-lt"/>
                <a:ea typeface="+mn-ea"/>
                <a:cs typeface="+mn-cs"/>
              </a:rPr>
              <a:t>.</a:t>
            </a:r>
          </a:p>
          <a:p>
            <a:endParaRPr lang="tr-TR"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More leg, sweeping body lines and</a:t>
            </a:r>
          </a:p>
          <a:p>
            <a:r>
              <a:rPr lang="en-US" sz="1200" b="1" kern="1200" baseline="0" dirty="0" smtClean="0">
                <a:solidFill>
                  <a:schemeClr val="tx1"/>
                </a:solidFill>
                <a:latin typeface="+mn-lt"/>
                <a:ea typeface="+mn-ea"/>
                <a:cs typeface="+mn-cs"/>
              </a:rPr>
              <a:t>a free long stride are hallmarks of</a:t>
            </a:r>
          </a:p>
          <a:p>
            <a:r>
              <a:rPr lang="tr-TR" sz="1200" b="1" kern="1200" baseline="0" dirty="0" err="1" smtClean="0">
                <a:solidFill>
                  <a:schemeClr val="tx1"/>
                </a:solidFill>
                <a:latin typeface="+mn-lt"/>
                <a:ea typeface="+mn-ea"/>
                <a:cs typeface="+mn-cs"/>
              </a:rPr>
              <a:t>the"Dalmatian"type</a:t>
            </a:r>
            <a:r>
              <a:rPr lang="tr-TR" sz="1200" b="1" kern="1200" baseline="0" dirty="0" smtClean="0">
                <a:solidFill>
                  <a:schemeClr val="tx1"/>
                </a:solidFill>
                <a:latin typeface="+mn-lt"/>
                <a:ea typeface="+mn-ea"/>
                <a:cs typeface="+mn-cs"/>
              </a:rPr>
              <a:t>.</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5</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Bull Terrier which is made well is likely to move well, and it is in motion that the</a:t>
            </a:r>
          </a:p>
          <a:p>
            <a:r>
              <a:rPr lang="en-US" sz="1200" kern="1200" baseline="0" dirty="0" smtClean="0">
                <a:solidFill>
                  <a:schemeClr val="tx1"/>
                </a:solidFill>
                <a:latin typeface="+mn-lt"/>
                <a:ea typeface="+mn-ea"/>
                <a:cs typeface="+mn-cs"/>
              </a:rPr>
              <a:t>animal passes the true test of construction. From the front (coming towards the</a:t>
            </a:r>
          </a:p>
          <a:p>
            <a:r>
              <a:rPr lang="en-US" sz="1200" kern="1200" baseline="0" dirty="0" smtClean="0">
                <a:solidFill>
                  <a:schemeClr val="tx1"/>
                </a:solidFill>
                <a:latin typeface="+mn-lt"/>
                <a:ea typeface="+mn-ea"/>
                <a:cs typeface="+mn-cs"/>
              </a:rPr>
              <a:t>judge) the forelegs should be perfectly straight, with the feet the same distance apart</a:t>
            </a:r>
          </a:p>
          <a:p>
            <a:r>
              <a:rPr lang="en-US" sz="1200" kern="1200" baseline="0" dirty="0" smtClean="0">
                <a:solidFill>
                  <a:schemeClr val="tx1"/>
                </a:solidFill>
                <a:latin typeface="+mn-lt"/>
                <a:ea typeface="+mn-ea"/>
                <a:cs typeface="+mn-cs"/>
              </a:rPr>
              <a:t>as the elbows. If the shoulders and elbows are not properly constructed the elbows</a:t>
            </a:r>
          </a:p>
          <a:p>
            <a:r>
              <a:rPr lang="en-US" sz="1200" kern="1200" baseline="0" dirty="0" smtClean="0">
                <a:solidFill>
                  <a:schemeClr val="tx1"/>
                </a:solidFill>
                <a:latin typeface="+mn-lt"/>
                <a:ea typeface="+mn-ea"/>
                <a:cs typeface="+mn-cs"/>
              </a:rPr>
              <a:t>will visibly turn outward and the feet will be closer together than the elbows. Any</a:t>
            </a:r>
          </a:p>
          <a:p>
            <a:r>
              <a:rPr lang="en-US" sz="1200" kern="1200" baseline="0" dirty="0" smtClean="0">
                <a:solidFill>
                  <a:schemeClr val="tx1"/>
                </a:solidFill>
                <a:latin typeface="+mn-lt"/>
                <a:ea typeface="+mn-ea"/>
                <a:cs typeface="+mn-cs"/>
              </a:rPr>
              <a:t>deviations in straightness of the forelegs will be noticeable, and these are often</a:t>
            </a:r>
          </a:p>
          <a:p>
            <a:r>
              <a:rPr lang="en-US" sz="1200" kern="1200" baseline="0" dirty="0" smtClean="0">
                <a:solidFill>
                  <a:schemeClr val="tx1"/>
                </a:solidFill>
                <a:latin typeface="+mn-lt"/>
                <a:ea typeface="+mn-ea"/>
                <a:cs typeface="+mn-cs"/>
              </a:rPr>
              <a:t>accompanied by a crossing or weaving gait. From the rear (going away from the</a:t>
            </a:r>
          </a:p>
          <a:p>
            <a:r>
              <a:rPr lang="en-US" sz="1200" kern="1200" baseline="0" dirty="0" smtClean="0">
                <a:solidFill>
                  <a:schemeClr val="tx1"/>
                </a:solidFill>
                <a:latin typeface="+mn-lt"/>
                <a:ea typeface="+mn-ea"/>
                <a:cs typeface="+mn-cs"/>
              </a:rPr>
              <a:t>judge) the hind legs should also be parallel. Bowed hocks will cause the hind feet to</a:t>
            </a:r>
          </a:p>
          <a:p>
            <a:r>
              <a:rPr lang="en-US" sz="1200" kern="1200" baseline="0" dirty="0" smtClean="0">
                <a:solidFill>
                  <a:schemeClr val="tx1"/>
                </a:solidFill>
                <a:latin typeface="+mn-lt"/>
                <a:ea typeface="+mn-ea"/>
                <a:cs typeface="+mn-cs"/>
              </a:rPr>
              <a:t>turn in and they will sometimes actually cross as the dog puts one in front of the</a:t>
            </a:r>
          </a:p>
          <a:p>
            <a:r>
              <a:rPr lang="en-US" sz="1200" kern="1200" baseline="0" dirty="0" smtClean="0">
                <a:solidFill>
                  <a:schemeClr val="tx1"/>
                </a:solidFill>
                <a:latin typeface="+mn-lt"/>
                <a:ea typeface="+mn-ea"/>
                <a:cs typeface="+mn-cs"/>
              </a:rPr>
              <a:t>other. Cow hocks or hocks which turn in towards the centre will cause the stifles and</a:t>
            </a:r>
          </a:p>
          <a:p>
            <a:r>
              <a:rPr lang="en-US" sz="1200" kern="1200" baseline="0" dirty="0" smtClean="0">
                <a:solidFill>
                  <a:schemeClr val="tx1"/>
                </a:solidFill>
                <a:latin typeface="+mn-lt"/>
                <a:ea typeface="+mn-ea"/>
                <a:cs typeface="+mn-cs"/>
              </a:rPr>
              <a:t>feet to turn out, with a resultant loss of drive. Always allow for the requirement in the</a:t>
            </a:r>
          </a:p>
          <a:p>
            <a:r>
              <a:rPr lang="en-US" sz="1200" kern="1200" baseline="0" dirty="0" smtClean="0">
                <a:solidFill>
                  <a:schemeClr val="tx1"/>
                </a:solidFill>
                <a:latin typeface="+mn-lt"/>
                <a:ea typeface="+mn-ea"/>
                <a:cs typeface="+mn-cs"/>
              </a:rPr>
              <a:t>standard that the dog will track in when moved at a faster speed than a trot. From the</a:t>
            </a:r>
          </a:p>
          <a:p>
            <a:r>
              <a:rPr lang="en-US" sz="1200" kern="1200" baseline="0" dirty="0" smtClean="0">
                <a:solidFill>
                  <a:schemeClr val="tx1"/>
                </a:solidFill>
                <a:latin typeface="+mn-lt"/>
                <a:ea typeface="+mn-ea"/>
                <a:cs typeface="+mn-cs"/>
              </a:rPr>
              <a:t>side, animals with straight shoulders will usually show some slackness or a dip behind</a:t>
            </a:r>
          </a:p>
          <a:p>
            <a:r>
              <a:rPr lang="en-US" sz="1200" kern="1200" baseline="0" dirty="0" smtClean="0">
                <a:solidFill>
                  <a:schemeClr val="tx1"/>
                </a:solidFill>
                <a:latin typeface="+mn-lt"/>
                <a:ea typeface="+mn-ea"/>
                <a:cs typeface="+mn-cs"/>
              </a:rPr>
              <a:t>the withers. A straight hind leg and a badly made croup will cause the hindquarter</a:t>
            </a:r>
          </a:p>
          <a:p>
            <a:r>
              <a:rPr lang="en-US" sz="1200" kern="1200" baseline="0" dirty="0" smtClean="0">
                <a:solidFill>
                  <a:schemeClr val="tx1"/>
                </a:solidFill>
                <a:latin typeface="+mn-lt"/>
                <a:ea typeface="+mn-ea"/>
                <a:cs typeface="+mn-cs"/>
              </a:rPr>
              <a:t>to be higher than the front, giving the impression that the animal is ‘running</a:t>
            </a:r>
          </a:p>
          <a:p>
            <a:r>
              <a:rPr lang="en-US" sz="1200" kern="1200" baseline="0" dirty="0" smtClean="0">
                <a:solidFill>
                  <a:schemeClr val="tx1"/>
                </a:solidFill>
                <a:latin typeface="+mn-lt"/>
                <a:ea typeface="+mn-ea"/>
                <a:cs typeface="+mn-cs"/>
              </a:rPr>
              <a:t>downhill’. The standing Bull Terrier can be cleverly ‘stacked’ to </a:t>
            </a:r>
            <a:r>
              <a:rPr lang="en-US" sz="1200" kern="1200" baseline="0" dirty="0" err="1" smtClean="0">
                <a:solidFill>
                  <a:schemeClr val="tx1"/>
                </a:solidFill>
                <a:latin typeface="+mn-lt"/>
                <a:ea typeface="+mn-ea"/>
                <a:cs typeface="+mn-cs"/>
              </a:rPr>
              <a:t>minimise</a:t>
            </a:r>
            <a:r>
              <a:rPr lang="en-US" sz="1200" kern="1200" baseline="0" dirty="0" smtClean="0">
                <a:solidFill>
                  <a:schemeClr val="tx1"/>
                </a:solidFill>
                <a:latin typeface="+mn-lt"/>
                <a:ea typeface="+mn-ea"/>
                <a:cs typeface="+mn-cs"/>
              </a:rPr>
              <a:t> these basic</a:t>
            </a:r>
          </a:p>
          <a:p>
            <a:r>
              <a:rPr lang="en-US" sz="1200" kern="1200" baseline="0" dirty="0" smtClean="0">
                <a:solidFill>
                  <a:schemeClr val="tx1"/>
                </a:solidFill>
                <a:latin typeface="+mn-lt"/>
                <a:ea typeface="+mn-ea"/>
                <a:cs typeface="+mn-cs"/>
              </a:rPr>
              <a:t>construction problems so it is essential for breeders and judges alike to </a:t>
            </a:r>
            <a:r>
              <a:rPr lang="en-US" sz="1200" kern="1200" baseline="0" dirty="0" err="1" smtClean="0">
                <a:solidFill>
                  <a:schemeClr val="tx1"/>
                </a:solidFill>
                <a:latin typeface="+mn-lt"/>
                <a:ea typeface="+mn-ea"/>
                <a:cs typeface="+mn-cs"/>
              </a:rPr>
              <a:t>familiarise</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themselves with the ideal Bull Terrier in motion. It is in the movement phase of</a:t>
            </a:r>
          </a:p>
          <a:p>
            <a:r>
              <a:rPr lang="en-US" sz="1200" kern="1200" baseline="0" dirty="0" smtClean="0">
                <a:solidFill>
                  <a:schemeClr val="tx1"/>
                </a:solidFill>
                <a:latin typeface="+mn-lt"/>
                <a:ea typeface="+mn-ea"/>
                <a:cs typeface="+mn-cs"/>
              </a:rPr>
              <a:t>assessment that the crucial tests are met and passed or failed. A Bull Terrier which</a:t>
            </a:r>
          </a:p>
          <a:p>
            <a:r>
              <a:rPr lang="en-US" sz="1200" kern="1200" baseline="0" dirty="0" smtClean="0">
                <a:solidFill>
                  <a:schemeClr val="tx1"/>
                </a:solidFill>
                <a:latin typeface="+mn-lt"/>
                <a:ea typeface="+mn-ea"/>
                <a:cs typeface="+mn-cs"/>
              </a:rPr>
              <a:t>moves correctly should be </a:t>
            </a:r>
            <a:r>
              <a:rPr lang="en-US" sz="1200" kern="1200" baseline="0" dirty="0" err="1" smtClean="0">
                <a:solidFill>
                  <a:schemeClr val="tx1"/>
                </a:solidFill>
                <a:latin typeface="+mn-lt"/>
                <a:ea typeface="+mn-ea"/>
                <a:cs typeface="+mn-cs"/>
              </a:rPr>
              <a:t>recognised</a:t>
            </a:r>
            <a:r>
              <a:rPr lang="en-US" sz="1200" kern="1200" baseline="0" dirty="0" smtClean="0">
                <a:solidFill>
                  <a:schemeClr val="tx1"/>
                </a:solidFill>
                <a:latin typeface="+mn-lt"/>
                <a:ea typeface="+mn-ea"/>
                <a:cs typeface="+mn-cs"/>
              </a:rPr>
              <a:t> and rewarded in the ring.</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30</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While hair texture is not generally regarded as important in the overall picture of the</a:t>
            </a:r>
          </a:p>
          <a:p>
            <a:r>
              <a:rPr lang="en-US" sz="1200" kern="1200" baseline="0" dirty="0" smtClean="0">
                <a:solidFill>
                  <a:schemeClr val="tx1"/>
                </a:solidFill>
                <a:latin typeface="+mn-lt"/>
                <a:ea typeface="+mn-ea"/>
                <a:cs typeface="+mn-cs"/>
              </a:rPr>
              <a:t>ideal Bull Terrier, a thin, patchy or dull coat detracts from the impression of a vibrant,</a:t>
            </a:r>
          </a:p>
          <a:p>
            <a:r>
              <a:rPr lang="en-US" sz="1200" kern="1200" baseline="0" dirty="0" smtClean="0">
                <a:solidFill>
                  <a:schemeClr val="tx1"/>
                </a:solidFill>
                <a:latin typeface="+mn-lt"/>
                <a:ea typeface="+mn-ea"/>
                <a:cs typeface="+mn-cs"/>
              </a:rPr>
              <a:t>healthy animal. Coats marred by bouts with allergies are also a sign of less than ideal</a:t>
            </a:r>
          </a:p>
          <a:p>
            <a:r>
              <a:rPr lang="en-US" sz="1200" kern="1200" baseline="0" dirty="0" smtClean="0">
                <a:solidFill>
                  <a:schemeClr val="tx1"/>
                </a:solidFill>
                <a:latin typeface="+mn-lt"/>
                <a:ea typeface="+mn-ea"/>
                <a:cs typeface="+mn-cs"/>
              </a:rPr>
              <a:t>health in addition to being unsightly.</a:t>
            </a:r>
            <a:endParaRPr lang="tr-TR" sz="1200" kern="1200" baseline="0" dirty="0" smtClean="0">
              <a:solidFill>
                <a:schemeClr val="tx1"/>
              </a:solidFill>
              <a:latin typeface="+mn-lt"/>
              <a:ea typeface="+mn-ea"/>
              <a:cs typeface="+mn-cs"/>
            </a:endParaRPr>
          </a:p>
          <a:p>
            <a:endParaRPr lang="tr-TR"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when judging Bull Terriers, to view</a:t>
            </a:r>
          </a:p>
          <a:p>
            <a:r>
              <a:rPr lang="en-US" sz="1200" kern="1200" baseline="0" dirty="0" smtClean="0">
                <a:solidFill>
                  <a:schemeClr val="tx1"/>
                </a:solidFill>
                <a:latin typeface="+mn-lt"/>
                <a:ea typeface="+mn-ea"/>
                <a:cs typeface="+mn-cs"/>
              </a:rPr>
              <a:t>light ticking and small mismarks as a relatively minor fault in an otherwise worthy</a:t>
            </a:r>
          </a:p>
          <a:p>
            <a:r>
              <a:rPr lang="en-US" sz="1200" kern="1200" baseline="0" dirty="0" smtClean="0">
                <a:solidFill>
                  <a:schemeClr val="tx1"/>
                </a:solidFill>
                <a:latin typeface="+mn-lt"/>
                <a:ea typeface="+mn-ea"/>
                <a:cs typeface="+mn-cs"/>
              </a:rPr>
              <a:t>animal, and while it is important to be aware of the desirability of a clear coat, it is</a:t>
            </a:r>
          </a:p>
          <a:p>
            <a:r>
              <a:rPr lang="en-US" sz="1200" kern="1200" baseline="0" dirty="0" smtClean="0">
                <a:solidFill>
                  <a:schemeClr val="tx1"/>
                </a:solidFill>
                <a:latin typeface="+mn-lt"/>
                <a:ea typeface="+mn-ea"/>
                <a:cs typeface="+mn-cs"/>
              </a:rPr>
              <a:t>also important not to disregard an animal for what is generally considered to be a</a:t>
            </a:r>
          </a:p>
          <a:p>
            <a:r>
              <a:rPr lang="tr-TR" sz="1200" kern="1200" baseline="0" dirty="0" err="1" smtClean="0">
                <a:solidFill>
                  <a:schemeClr val="tx1"/>
                </a:solidFill>
                <a:latin typeface="+mn-lt"/>
                <a:ea typeface="+mn-ea"/>
                <a:cs typeface="+mn-cs"/>
              </a:rPr>
              <a:t>minor</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coat</a:t>
            </a:r>
            <a:r>
              <a:rPr lang="tr-TR" sz="1200" kern="1200" baseline="0" dirty="0" smtClean="0">
                <a:solidFill>
                  <a:schemeClr val="tx1"/>
                </a:solidFill>
                <a:latin typeface="+mn-lt"/>
                <a:ea typeface="+mn-ea"/>
                <a:cs typeface="+mn-cs"/>
              </a:rPr>
              <a:t> </a:t>
            </a:r>
            <a:r>
              <a:rPr lang="tr-TR" sz="1200" kern="1200" baseline="0" dirty="0" err="1" smtClean="0">
                <a:solidFill>
                  <a:schemeClr val="tx1"/>
                </a:solidFill>
                <a:latin typeface="+mn-lt"/>
                <a:ea typeface="+mn-ea"/>
                <a:cs typeface="+mn-cs"/>
              </a:rPr>
              <a:t>fault</a:t>
            </a:r>
            <a:r>
              <a:rPr lang="tr-TR" sz="1200" kern="1200" baseline="0" dirty="0" smtClean="0">
                <a:solidFill>
                  <a:schemeClr val="tx1"/>
                </a:solidFill>
                <a:latin typeface="+mn-lt"/>
                <a:ea typeface="+mn-ea"/>
                <a:cs typeface="+mn-cs"/>
              </a:rPr>
              <a:t>.</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34</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35</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41</a:t>
            </a:fld>
            <a:endParaRPr lang="tr-T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42</a:t>
            </a:fld>
            <a:endParaRPr lang="tr-T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44</a:t>
            </a:fld>
            <a:endParaRPr lang="tr-T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45</a:t>
            </a:fld>
            <a:endParaRPr lang="tr-T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46</a:t>
            </a:fld>
            <a:endParaRPr lang="tr-T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1970 yapımı film general </a:t>
            </a:r>
            <a:r>
              <a:rPr lang="tr-TR" dirty="0" err="1" smtClean="0"/>
              <a:t>patton</a:t>
            </a:r>
            <a:endParaRPr lang="tr-TR" dirty="0" smtClean="0"/>
          </a:p>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48</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200" b="1" kern="1200" baseline="0" dirty="0" err="1" smtClean="0">
                <a:solidFill>
                  <a:schemeClr val="tx1"/>
                </a:solidFill>
                <a:latin typeface="+mn-lt"/>
                <a:ea typeface="+mn-ea"/>
                <a:cs typeface="+mn-cs"/>
              </a:rPr>
              <a:t>Discussion</a:t>
            </a:r>
            <a:endParaRPr lang="tr-TR"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standard opens with a general description of a positive and charismatic dog. The Bull</a:t>
            </a:r>
          </a:p>
          <a:p>
            <a:r>
              <a:rPr lang="en-US" sz="1200" kern="1200" baseline="0" dirty="0" smtClean="0">
                <a:solidFill>
                  <a:schemeClr val="tx1"/>
                </a:solidFill>
                <a:latin typeface="+mn-lt"/>
                <a:ea typeface="+mn-ea"/>
                <a:cs typeface="+mn-cs"/>
              </a:rPr>
              <a:t>Terrier should be the maximum dog in the available space; a dense, substantial animal,</a:t>
            </a:r>
          </a:p>
          <a:p>
            <a:r>
              <a:rPr lang="en-US" sz="1200" kern="1200" baseline="0" dirty="0" smtClean="0">
                <a:solidFill>
                  <a:schemeClr val="tx1"/>
                </a:solidFill>
                <a:latin typeface="+mn-lt"/>
                <a:ea typeface="+mn-ea"/>
                <a:cs typeface="+mn-cs"/>
              </a:rPr>
              <a:t>but with balance and agility. He should give the impression of strength, energy and</a:t>
            </a:r>
          </a:p>
          <a:p>
            <a:r>
              <a:rPr lang="en-US" sz="1200" kern="1200" baseline="0" dirty="0" smtClean="0">
                <a:solidFill>
                  <a:schemeClr val="tx1"/>
                </a:solidFill>
                <a:latin typeface="+mn-lt"/>
                <a:ea typeface="+mn-ea"/>
                <a:cs typeface="+mn-cs"/>
              </a:rPr>
              <a:t>quickness. The expression should reflect these body projections; a positive, glinting,</a:t>
            </a:r>
          </a:p>
          <a:p>
            <a:r>
              <a:rPr lang="en-US" sz="1200" kern="1200" baseline="0" dirty="0" smtClean="0">
                <a:solidFill>
                  <a:schemeClr val="tx1"/>
                </a:solidFill>
                <a:latin typeface="+mn-lt"/>
                <a:ea typeface="+mn-ea"/>
                <a:cs typeface="+mn-cs"/>
              </a:rPr>
              <a:t>intelligent eye set in a triangular opening which produces a "</a:t>
            </a:r>
            <a:r>
              <a:rPr lang="en-US" sz="1200" kern="1200" baseline="0" dirty="0" err="1" smtClean="0">
                <a:solidFill>
                  <a:schemeClr val="tx1"/>
                </a:solidFill>
                <a:latin typeface="+mn-lt"/>
                <a:ea typeface="+mn-ea"/>
                <a:cs typeface="+mn-cs"/>
              </a:rPr>
              <a:t>varminty</a:t>
            </a:r>
            <a:r>
              <a:rPr lang="en-US" sz="1200" kern="1200" baseline="0" dirty="0" smtClean="0">
                <a:solidFill>
                  <a:schemeClr val="tx1"/>
                </a:solidFill>
                <a:latin typeface="+mn-lt"/>
                <a:ea typeface="+mn-ea"/>
                <a:cs typeface="+mn-cs"/>
              </a:rPr>
              <a:t>" outlook.</a:t>
            </a:r>
          </a:p>
        </p:txBody>
      </p:sp>
      <p:sp>
        <p:nvSpPr>
          <p:cNvPr id="4" name="3 Slayt Numarası Yer Tutucusu"/>
          <p:cNvSpPr>
            <a:spLocks noGrp="1"/>
          </p:cNvSpPr>
          <p:nvPr>
            <p:ph type="sldNum" sz="quarter" idx="10"/>
          </p:nvPr>
        </p:nvSpPr>
        <p:spPr/>
        <p:txBody>
          <a:bodyPr/>
          <a:lstStyle/>
          <a:p>
            <a:fld id="{C25FB944-AA26-460E-AD44-ED8DB4520B56}" type="slidenum">
              <a:rPr lang="tr-TR" smtClean="0"/>
              <a:pPr/>
              <a:t>11</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Temperament is paramount in a Bull Terrier. He must be outgoing, friendly, interested in</a:t>
            </a:r>
          </a:p>
          <a:p>
            <a:r>
              <a:rPr lang="en-US" sz="1200" kern="1200" baseline="0" dirty="0" smtClean="0">
                <a:solidFill>
                  <a:schemeClr val="tx1"/>
                </a:solidFill>
                <a:latin typeface="+mn-lt"/>
                <a:ea typeface="+mn-ea"/>
                <a:cs typeface="+mn-cs"/>
              </a:rPr>
              <a:t>his surroundings and on his toes, but </a:t>
            </a:r>
            <a:r>
              <a:rPr lang="en-US" sz="1200" b="1" kern="1200" baseline="0" dirty="0" smtClean="0">
                <a:solidFill>
                  <a:schemeClr val="tx1"/>
                </a:solidFill>
                <a:latin typeface="+mn-lt"/>
                <a:ea typeface="+mn-ea"/>
                <a:cs typeface="+mn-cs"/>
              </a:rPr>
              <a:t>NEVER bad tempered or shy.</a:t>
            </a:r>
            <a:endParaRPr lang="tr-TR" dirty="0" smtClean="0"/>
          </a:p>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12</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13</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14</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15</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lgn="ctr"/>
            <a:r>
              <a:rPr lang="tr-TR" sz="1200" kern="1200" baseline="0" dirty="0" smtClean="0">
                <a:solidFill>
                  <a:schemeClr val="tx1"/>
                </a:solidFill>
                <a:latin typeface="+mn-lt"/>
                <a:ea typeface="+mn-ea"/>
                <a:cs typeface="+mn-cs"/>
              </a:rPr>
              <a:t>EYES : </a:t>
            </a:r>
            <a:r>
              <a:rPr lang="en-US" sz="1200" kern="1200" baseline="0" dirty="0" smtClean="0">
                <a:solidFill>
                  <a:schemeClr val="tx1"/>
                </a:solidFill>
                <a:latin typeface="+mn-lt"/>
                <a:ea typeface="+mn-ea"/>
                <a:cs typeface="+mn-cs"/>
              </a:rPr>
              <a:t>The placement is of prime importance as the expression of the dog can be spoiled if</a:t>
            </a:r>
          </a:p>
          <a:p>
            <a:r>
              <a:rPr lang="en-US" sz="1200" kern="1200" baseline="0" dirty="0" smtClean="0">
                <a:solidFill>
                  <a:schemeClr val="tx1"/>
                </a:solidFill>
                <a:latin typeface="+mn-lt"/>
                <a:ea typeface="+mn-ea"/>
                <a:cs typeface="+mn-cs"/>
              </a:rPr>
              <a:t>it is incorrect. Generally a straight line can be drawn from the inside base of the ear</a:t>
            </a:r>
          </a:p>
          <a:p>
            <a:r>
              <a:rPr lang="en-US" sz="1200" kern="1200" baseline="0" dirty="0" smtClean="0">
                <a:solidFill>
                  <a:schemeClr val="tx1"/>
                </a:solidFill>
                <a:latin typeface="+mn-lt"/>
                <a:ea typeface="+mn-ea"/>
                <a:cs typeface="+mn-cs"/>
              </a:rPr>
              <a:t>to the corresponding edge of the nose and from the base of the ear across to the first</a:t>
            </a:r>
          </a:p>
          <a:p>
            <a:r>
              <a:rPr lang="en-US" sz="1200" kern="1200" baseline="0" dirty="0" smtClean="0">
                <a:solidFill>
                  <a:schemeClr val="tx1"/>
                </a:solidFill>
                <a:latin typeface="+mn-lt"/>
                <a:ea typeface="+mn-ea"/>
                <a:cs typeface="+mn-cs"/>
              </a:rPr>
              <a:t>line. The apex of this triangle will provide the correct placement of the eye. Of course</a:t>
            </a:r>
          </a:p>
          <a:p>
            <a:r>
              <a:rPr lang="en-US" sz="1200" kern="1200" baseline="0" dirty="0" smtClean="0">
                <a:solidFill>
                  <a:schemeClr val="tx1"/>
                </a:solidFill>
                <a:latin typeface="+mn-lt"/>
                <a:ea typeface="+mn-ea"/>
                <a:cs typeface="+mn-cs"/>
              </a:rPr>
              <a:t>this is assuming ear placement is correct.</a:t>
            </a:r>
          </a:p>
          <a:p>
            <a:r>
              <a:rPr lang="en-US" sz="1200" kern="1200" baseline="0" dirty="0" smtClean="0">
                <a:solidFill>
                  <a:schemeClr val="tx1"/>
                </a:solidFill>
                <a:latin typeface="+mn-lt"/>
                <a:ea typeface="+mn-ea"/>
                <a:cs typeface="+mn-cs"/>
              </a:rPr>
              <a:t>Extended Breed Standard of the Bull Terrier &amp; Bull Terrier (</a:t>
            </a:r>
            <a:r>
              <a:rPr lang="en-US" sz="1200" kern="1200" baseline="0" dirty="0" err="1" smtClean="0">
                <a:solidFill>
                  <a:schemeClr val="tx1"/>
                </a:solidFill>
                <a:latin typeface="+mn-lt"/>
                <a:ea typeface="+mn-ea"/>
                <a:cs typeface="+mn-cs"/>
              </a:rPr>
              <a:t>Miniatue</a:t>
            </a:r>
            <a:r>
              <a:rPr lang="en-US" sz="1200" kern="1200" baseline="0" dirty="0" smtClean="0">
                <a:solidFill>
                  <a:schemeClr val="tx1"/>
                </a:solidFill>
                <a:latin typeface="+mn-lt"/>
                <a:ea typeface="+mn-ea"/>
                <a:cs typeface="+mn-cs"/>
              </a:rPr>
              <a:t>) - Page 10</a:t>
            </a:r>
          </a:p>
          <a:p>
            <a:r>
              <a:rPr lang="tr-TR" sz="1200" kern="1200" baseline="0" dirty="0" smtClean="0">
                <a:solidFill>
                  <a:schemeClr val="tx1"/>
                </a:solidFill>
                <a:latin typeface="+mn-lt"/>
                <a:ea typeface="+mn-ea"/>
                <a:cs typeface="+mn-cs"/>
              </a:rPr>
              <a:t>!</a:t>
            </a:r>
            <a:endParaRPr lang="tr-TR" dirty="0"/>
          </a:p>
        </p:txBody>
      </p:sp>
      <p:sp>
        <p:nvSpPr>
          <p:cNvPr id="4" name="3 Slayt Numarası Yer Tutucusu"/>
          <p:cNvSpPr>
            <a:spLocks noGrp="1"/>
          </p:cNvSpPr>
          <p:nvPr>
            <p:ph type="sldNum" sz="quarter" idx="10"/>
          </p:nvPr>
        </p:nvSpPr>
        <p:spPr/>
        <p:txBody>
          <a:bodyPr/>
          <a:lstStyle/>
          <a:p>
            <a:fld id="{C25FB944-AA26-460E-AD44-ED8DB4520B56}" type="slidenum">
              <a:rPr lang="tr-TR" smtClean="0"/>
              <a:pPr/>
              <a:t>16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r-TR" smtClean="0"/>
              <a:t>Asıl başlık stili için tıklatın</a:t>
            </a:r>
            <a:endParaRPr kumimoji="0" lang="en-US"/>
          </a:p>
        </p:txBody>
      </p:sp>
      <p:sp>
        <p:nvSpPr>
          <p:cNvPr id="28" name="27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17" name="16 Altbilgi Yer Tutucusu"/>
          <p:cNvSpPr>
            <a:spLocks noGrp="1"/>
          </p:cNvSpPr>
          <p:nvPr>
            <p:ph type="ftr" sz="quarter" idx="11"/>
          </p:nvPr>
        </p:nvSpPr>
        <p:spPr/>
        <p:txBody>
          <a:bodyPr/>
          <a:lstStyle/>
          <a:p>
            <a:endParaRPr lang="tr-TR"/>
          </a:p>
        </p:txBody>
      </p:sp>
      <p:sp>
        <p:nvSpPr>
          <p:cNvPr id="29" name="28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
        <p:nvSpPr>
          <p:cNvPr id="9" name="8 Alt Başlık"/>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3">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a:xfrm>
            <a:off x="7924800" y="6416675"/>
            <a:ext cx="762000" cy="365125"/>
          </a:xfrm>
        </p:spPr>
        <p:txBody>
          <a:bodyPr/>
          <a:lstStyle/>
          <a:p>
            <a:fld id="{ED6011F5-9AAE-41FF-8E5B-669E9B4D1121}"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4" name="3 Metin Yer Tutucusu"/>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463BC8A-01DE-4FB5-A11D-F339CF95D3DB}" type="datetimeFigureOut">
              <a:rPr lang="tr-TR" smtClean="0"/>
              <a:pPr/>
              <a:t>12.03.2016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D6011F5-9AAE-41FF-8E5B-669E9B4D112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463BC8A-01DE-4FB5-A11D-F339CF95D3DB}" type="datetimeFigureOut">
              <a:rPr lang="tr-TR" smtClean="0"/>
              <a:pPr/>
              <a:t>12.03.2016</a:t>
            </a:fld>
            <a:endParaRPr lang="tr-TR"/>
          </a:p>
        </p:txBody>
      </p:sp>
      <p:sp>
        <p:nvSpPr>
          <p:cNvPr id="3" name="2 Altbilgi Yer Tutucusu"/>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tr-TR"/>
          </a:p>
        </p:txBody>
      </p:sp>
      <p:sp>
        <p:nvSpPr>
          <p:cNvPr id="23" name="22 Slayt Numarası Yer Tutucusu"/>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D6011F5-9AAE-41FF-8E5B-669E9B4D1121}" type="slidenum">
              <a:rPr lang="tr-TR" smtClean="0"/>
              <a:pPr/>
              <a:t>‹#›</a:t>
            </a:fld>
            <a:endParaRPr lang="tr-T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5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5.jpeg"/><Relationship Id="rId4" Type="http://schemas.openxmlformats.org/officeDocument/2006/relationships/image" Target="../media/image90.jpeg"/><Relationship Id="rId9"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03.jpeg"/><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8" Type="http://schemas.openxmlformats.org/officeDocument/2006/relationships/image" Target="../media/image123.gif"/><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gif"/><Relationship Id="rId1" Type="http://schemas.openxmlformats.org/officeDocument/2006/relationships/slideLayout" Target="../slideLayouts/slideLayout2.xml"/><Relationship Id="rId4" Type="http://schemas.openxmlformats.org/officeDocument/2006/relationships/image" Target="../media/image127.gif"/></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22030" y="285728"/>
            <a:ext cx="8229600" cy="1714512"/>
          </a:xfrm>
        </p:spPr>
        <p:txBody>
          <a:bodyPr>
            <a:normAutofit fontScale="90000"/>
          </a:bodyPr>
          <a:lstStyle/>
          <a:p>
            <a:r>
              <a:rPr lang="en-GB" sz="9600" dirty="0" smtClean="0">
                <a:solidFill>
                  <a:schemeClr val="tx1"/>
                </a:solidFill>
              </a:rPr>
              <a:t>BULL TERRIER</a:t>
            </a:r>
            <a:r>
              <a:rPr lang="tr-TR" sz="9600" dirty="0" smtClean="0">
                <a:solidFill>
                  <a:schemeClr val="tx1"/>
                </a:solidFill>
              </a:rPr>
              <a:t/>
            </a:r>
            <a:br>
              <a:rPr lang="tr-TR" sz="9600" dirty="0" smtClean="0">
                <a:solidFill>
                  <a:schemeClr val="tx1"/>
                </a:solidFill>
              </a:rPr>
            </a:br>
            <a:endParaRPr lang="tr-TR" dirty="0"/>
          </a:p>
        </p:txBody>
      </p:sp>
      <p:sp>
        <p:nvSpPr>
          <p:cNvPr id="3" name="2 Alt Başlık"/>
          <p:cNvSpPr>
            <a:spLocks noGrp="1"/>
          </p:cNvSpPr>
          <p:nvPr>
            <p:ph type="subTitle" idx="1"/>
          </p:nvPr>
        </p:nvSpPr>
        <p:spPr>
          <a:xfrm>
            <a:off x="6143636" y="4857760"/>
            <a:ext cx="3000364" cy="2000240"/>
          </a:xfrm>
        </p:spPr>
        <p:txBody>
          <a:bodyPr/>
          <a:lstStyle/>
          <a:p>
            <a:r>
              <a:rPr lang="tr-TR" b="1" dirty="0" smtClean="0"/>
              <a:t>Hazırlayan ve Sunum</a:t>
            </a:r>
          </a:p>
          <a:p>
            <a:r>
              <a:rPr lang="tr-TR" b="1" dirty="0" smtClean="0"/>
              <a:t>OZAN BELKIS</a:t>
            </a:r>
          </a:p>
          <a:p>
            <a:endParaRPr lang="tr-TR" dirty="0"/>
          </a:p>
        </p:txBody>
      </p:sp>
      <p:pic>
        <p:nvPicPr>
          <p:cNvPr id="1026" name="Picture 2"/>
          <p:cNvPicPr>
            <a:picLocks noChangeAspect="1" noChangeArrowheads="1"/>
          </p:cNvPicPr>
          <p:nvPr/>
        </p:nvPicPr>
        <p:blipFill>
          <a:blip r:embed="rId2"/>
          <a:srcRect/>
          <a:stretch>
            <a:fillRect/>
          </a:stretch>
        </p:blipFill>
        <p:spPr bwMode="auto">
          <a:xfrm>
            <a:off x="2282200" y="1285860"/>
            <a:ext cx="4037625" cy="5572140"/>
          </a:xfrm>
          <a:prstGeom prst="rect">
            <a:avLst/>
          </a:prstGeom>
          <a:noFill/>
          <a:ln w="9525">
            <a:noFill/>
            <a:miter lim="800000"/>
            <a:headEnd/>
            <a:tailEnd/>
          </a:ln>
          <a:effectLst/>
        </p:spPr>
      </p:pic>
      <p:pic>
        <p:nvPicPr>
          <p:cNvPr id="4" name="Picture 2" descr="C:\Users\falabella\Desktop\Bullterier Seminer\IMG_1936.JPG"/>
          <p:cNvPicPr>
            <a:picLocks noChangeAspect="1" noChangeArrowheads="1"/>
          </p:cNvPicPr>
          <p:nvPr/>
        </p:nvPicPr>
        <p:blipFill>
          <a:blip r:embed="rId3" cstate="print"/>
          <a:srcRect/>
          <a:stretch>
            <a:fillRect/>
          </a:stretch>
        </p:blipFill>
        <p:spPr bwMode="auto">
          <a:xfrm>
            <a:off x="285720" y="1428736"/>
            <a:ext cx="1695438" cy="1494164"/>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dirty="0" err="1" smtClean="0"/>
              <a:t>Bull</a:t>
            </a:r>
            <a:r>
              <a:rPr lang="tr-TR" dirty="0" smtClean="0"/>
              <a:t> </a:t>
            </a:r>
            <a:r>
              <a:rPr lang="tr-TR" dirty="0" err="1" smtClean="0"/>
              <a:t>Terrier</a:t>
            </a:r>
            <a:r>
              <a:rPr lang="tr-TR" dirty="0" smtClean="0"/>
              <a:t> Görünüm</a:t>
            </a:r>
            <a:endParaRPr lang="tr-TR" dirty="0"/>
          </a:p>
        </p:txBody>
      </p:sp>
      <p:pic>
        <p:nvPicPr>
          <p:cNvPr id="13" name="12 Resim" descr="bull_terrier_breeders.jpg"/>
          <p:cNvPicPr>
            <a:picLocks noChangeAspect="1"/>
          </p:cNvPicPr>
          <p:nvPr/>
        </p:nvPicPr>
        <p:blipFill>
          <a:blip r:embed="rId3"/>
          <a:stretch>
            <a:fillRect/>
          </a:stretch>
        </p:blipFill>
        <p:spPr>
          <a:xfrm>
            <a:off x="6057900" y="2857496"/>
            <a:ext cx="3086100" cy="2095500"/>
          </a:xfrm>
          <a:prstGeom prst="rect">
            <a:avLst/>
          </a:prstGeom>
        </p:spPr>
      </p:pic>
      <p:pic>
        <p:nvPicPr>
          <p:cNvPr id="14" name="13 Resim" descr="bull-terrier3.jpg"/>
          <p:cNvPicPr>
            <a:picLocks noChangeAspect="1"/>
          </p:cNvPicPr>
          <p:nvPr/>
        </p:nvPicPr>
        <p:blipFill>
          <a:blip r:embed="rId4"/>
          <a:stretch>
            <a:fillRect/>
          </a:stretch>
        </p:blipFill>
        <p:spPr>
          <a:xfrm>
            <a:off x="0" y="4692371"/>
            <a:ext cx="3071814" cy="2165629"/>
          </a:xfrm>
          <a:prstGeom prst="rect">
            <a:avLst/>
          </a:prstGeom>
        </p:spPr>
      </p:pic>
      <p:pic>
        <p:nvPicPr>
          <p:cNvPr id="16" name="15 Resim" descr="Critter.jpg"/>
          <p:cNvPicPr>
            <a:picLocks noChangeAspect="1"/>
          </p:cNvPicPr>
          <p:nvPr/>
        </p:nvPicPr>
        <p:blipFill>
          <a:blip r:embed="rId5"/>
          <a:stretch>
            <a:fillRect/>
          </a:stretch>
        </p:blipFill>
        <p:spPr>
          <a:xfrm>
            <a:off x="6286512" y="928670"/>
            <a:ext cx="2428880" cy="1828407"/>
          </a:xfrm>
          <a:prstGeom prst="rect">
            <a:avLst/>
          </a:prstGeom>
        </p:spPr>
      </p:pic>
      <p:pic>
        <p:nvPicPr>
          <p:cNvPr id="17" name="16 Resim" descr="HueyBOSOpen039_3.jpg"/>
          <p:cNvPicPr>
            <a:picLocks noChangeAspect="1"/>
          </p:cNvPicPr>
          <p:nvPr/>
        </p:nvPicPr>
        <p:blipFill>
          <a:blip r:embed="rId6"/>
          <a:stretch>
            <a:fillRect/>
          </a:stretch>
        </p:blipFill>
        <p:spPr>
          <a:xfrm>
            <a:off x="0" y="2714620"/>
            <a:ext cx="2520465" cy="2047878"/>
          </a:xfrm>
          <a:prstGeom prst="rect">
            <a:avLst/>
          </a:prstGeom>
        </p:spPr>
      </p:pic>
      <p:pic>
        <p:nvPicPr>
          <p:cNvPr id="18" name="17 Resim" descr="image001.jpg"/>
          <p:cNvPicPr>
            <a:picLocks noChangeAspect="1"/>
          </p:cNvPicPr>
          <p:nvPr/>
        </p:nvPicPr>
        <p:blipFill>
          <a:blip r:embed="rId7"/>
          <a:stretch>
            <a:fillRect/>
          </a:stretch>
        </p:blipFill>
        <p:spPr>
          <a:xfrm>
            <a:off x="0" y="928670"/>
            <a:ext cx="2513903" cy="1928826"/>
          </a:xfrm>
          <a:prstGeom prst="rect">
            <a:avLst/>
          </a:prstGeom>
        </p:spPr>
      </p:pic>
      <p:pic>
        <p:nvPicPr>
          <p:cNvPr id="19" name="18 Resim" descr="Walker-04.JPG"/>
          <p:cNvPicPr>
            <a:picLocks noChangeAspect="1"/>
          </p:cNvPicPr>
          <p:nvPr/>
        </p:nvPicPr>
        <p:blipFill>
          <a:blip r:embed="rId8"/>
          <a:stretch>
            <a:fillRect/>
          </a:stretch>
        </p:blipFill>
        <p:spPr>
          <a:xfrm>
            <a:off x="6000760" y="4734077"/>
            <a:ext cx="2928958" cy="2123923"/>
          </a:xfrm>
          <a:prstGeom prst="rect">
            <a:avLst/>
          </a:prstGeom>
        </p:spPr>
      </p:pic>
      <p:pic>
        <p:nvPicPr>
          <p:cNvPr id="20" name="19 Resim" descr="Karma Silverwood Winner 2009.jpg"/>
          <p:cNvPicPr>
            <a:picLocks noChangeAspect="1"/>
          </p:cNvPicPr>
          <p:nvPr/>
        </p:nvPicPr>
        <p:blipFill>
          <a:blip r:embed="rId9"/>
          <a:stretch>
            <a:fillRect/>
          </a:stretch>
        </p:blipFill>
        <p:spPr>
          <a:xfrm>
            <a:off x="3214678" y="928670"/>
            <a:ext cx="2297447" cy="1714512"/>
          </a:xfrm>
          <a:prstGeom prst="rect">
            <a:avLst/>
          </a:prstGeom>
        </p:spPr>
      </p:pic>
      <p:pic>
        <p:nvPicPr>
          <p:cNvPr id="6146" name="Picture 2" descr="C:\Users\falabella\Desktop\Bullterier Seminer\Rion-Double-Infinity-Fifa-Winning-Best-Puppy-in-Russia-White-Bullterrier-Bitch-female.jpg"/>
          <p:cNvPicPr>
            <a:picLocks noChangeAspect="1" noChangeArrowheads="1"/>
          </p:cNvPicPr>
          <p:nvPr/>
        </p:nvPicPr>
        <p:blipFill>
          <a:blip r:embed="rId10"/>
          <a:srcRect/>
          <a:stretch>
            <a:fillRect/>
          </a:stretch>
        </p:blipFill>
        <p:spPr bwMode="auto">
          <a:xfrm>
            <a:off x="3500430" y="5081585"/>
            <a:ext cx="2032743" cy="1776415"/>
          </a:xfrm>
          <a:prstGeom prst="rect">
            <a:avLst/>
          </a:prstGeom>
          <a:noFill/>
        </p:spPr>
      </p:pic>
      <p:pic>
        <p:nvPicPr>
          <p:cNvPr id="25" name="24 İçerik Yer Tutucusu" descr="Boromir Quicksilver.JPG"/>
          <p:cNvPicPr>
            <a:picLocks noGrp="1" noChangeAspect="1"/>
          </p:cNvPicPr>
          <p:nvPr>
            <p:ph idx="1"/>
          </p:nvPr>
        </p:nvPicPr>
        <p:blipFill>
          <a:blip r:embed="rId11"/>
          <a:stretch>
            <a:fillRect/>
          </a:stretch>
        </p:blipFill>
        <p:spPr>
          <a:xfrm>
            <a:off x="3214678" y="2643182"/>
            <a:ext cx="2537199" cy="2096859"/>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dirty="0" err="1" smtClean="0"/>
              <a:t>Bull</a:t>
            </a:r>
            <a:r>
              <a:rPr lang="tr-TR" dirty="0" smtClean="0"/>
              <a:t> </a:t>
            </a:r>
            <a:r>
              <a:rPr lang="tr-TR" dirty="0" err="1" smtClean="0"/>
              <a:t>Terrier</a:t>
            </a:r>
            <a:r>
              <a:rPr lang="tr-TR" dirty="0" smtClean="0"/>
              <a:t> Genel Görünüm </a:t>
            </a:r>
            <a:endParaRPr lang="tr-TR" dirty="0"/>
          </a:p>
        </p:txBody>
      </p:sp>
      <p:sp>
        <p:nvSpPr>
          <p:cNvPr id="3" name="2 İçerik Yer Tutucusu"/>
          <p:cNvSpPr>
            <a:spLocks noGrp="1"/>
          </p:cNvSpPr>
          <p:nvPr>
            <p:ph idx="1"/>
          </p:nvPr>
        </p:nvSpPr>
        <p:spPr>
          <a:xfrm>
            <a:off x="457200" y="1000108"/>
            <a:ext cx="8229600" cy="2143140"/>
          </a:xfrm>
        </p:spPr>
        <p:txBody>
          <a:bodyPr>
            <a:normAutofit fontScale="92500"/>
          </a:bodyPr>
          <a:lstStyle/>
          <a:p>
            <a:pPr>
              <a:buNone/>
            </a:pPr>
            <a:r>
              <a:rPr lang="tr-TR" dirty="0" smtClean="0"/>
              <a:t>     Tam dengeli ve oranlı, güçlü yapılı, akıllı ve kararlı bir ifadeye sahip aktif ve hareketli bir köpektir. Benzersiz tip özelliği ise aşağı doğru belirgin eğimli yumurta şeklinde bir kafa yapısına sahip olmasıdır. Dişi ve Erkek köpek farkı belirgindir.</a:t>
            </a:r>
          </a:p>
          <a:p>
            <a:endParaRPr lang="tr-TR" dirty="0"/>
          </a:p>
        </p:txBody>
      </p:sp>
      <p:pic>
        <p:nvPicPr>
          <p:cNvPr id="3074" name="Picture 2"/>
          <p:cNvPicPr>
            <a:picLocks noChangeAspect="1" noChangeArrowheads="1"/>
          </p:cNvPicPr>
          <p:nvPr/>
        </p:nvPicPr>
        <p:blipFill>
          <a:blip r:embed="rId3"/>
          <a:srcRect/>
          <a:stretch>
            <a:fillRect/>
          </a:stretch>
        </p:blipFill>
        <p:spPr bwMode="auto">
          <a:xfrm>
            <a:off x="2071670" y="3028950"/>
            <a:ext cx="5238750" cy="3829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96908"/>
          </a:xfrm>
        </p:spPr>
        <p:txBody>
          <a:bodyPr/>
          <a:lstStyle/>
          <a:p>
            <a:r>
              <a:rPr lang="tr-TR" dirty="0" err="1" smtClean="0"/>
              <a:t>Bull</a:t>
            </a:r>
            <a:r>
              <a:rPr lang="tr-TR" dirty="0" smtClean="0"/>
              <a:t> </a:t>
            </a:r>
            <a:r>
              <a:rPr lang="tr-TR" dirty="0" err="1" smtClean="0"/>
              <a:t>Terrier</a:t>
            </a:r>
            <a:r>
              <a:rPr lang="tr-TR" dirty="0" smtClean="0"/>
              <a:t> Karakter Yapısı </a:t>
            </a:r>
            <a:endParaRPr lang="tr-TR" dirty="0"/>
          </a:p>
        </p:txBody>
      </p:sp>
      <p:sp>
        <p:nvSpPr>
          <p:cNvPr id="3" name="2 İçerik Yer Tutucusu"/>
          <p:cNvSpPr>
            <a:spLocks noGrp="1"/>
          </p:cNvSpPr>
          <p:nvPr>
            <p:ph idx="1"/>
          </p:nvPr>
        </p:nvSpPr>
        <p:spPr>
          <a:xfrm>
            <a:off x="457200" y="1214422"/>
            <a:ext cx="8229600" cy="2500330"/>
          </a:xfrm>
        </p:spPr>
        <p:txBody>
          <a:bodyPr>
            <a:normAutofit/>
          </a:bodyPr>
          <a:lstStyle/>
          <a:p>
            <a:r>
              <a:rPr lang="tr-TR" b="1" u="sng" dirty="0" smtClean="0"/>
              <a:t>DAVRANIŞ/MİZAÇ:  </a:t>
            </a:r>
            <a:r>
              <a:rPr lang="tr-TR" dirty="0" smtClean="0"/>
              <a:t>Cesur, canlı ve eğlenceli bir havası vardır. Fakat bunun yanında dengeli bir mizaç ve disipline uyum sağlayabilen bir karakterdedir.  Biraz başına buyruk olmakla beraber insanlarla arası çok iyidir.</a:t>
            </a:r>
          </a:p>
          <a:p>
            <a:endParaRPr lang="tr-TR" dirty="0"/>
          </a:p>
        </p:txBody>
      </p:sp>
      <p:pic>
        <p:nvPicPr>
          <p:cNvPr id="1026" name="Picture 2" descr="C:\Users\falabella\Desktop\Bullterier Seminer\bull-terrier-akc.jpg"/>
          <p:cNvPicPr>
            <a:picLocks noChangeAspect="1" noChangeArrowheads="1"/>
          </p:cNvPicPr>
          <p:nvPr/>
        </p:nvPicPr>
        <p:blipFill>
          <a:blip r:embed="rId3"/>
          <a:srcRect/>
          <a:stretch>
            <a:fillRect/>
          </a:stretch>
        </p:blipFill>
        <p:spPr bwMode="auto">
          <a:xfrm>
            <a:off x="3428992" y="3624185"/>
            <a:ext cx="2414582" cy="3233815"/>
          </a:xfrm>
          <a:prstGeom prst="rect">
            <a:avLst/>
          </a:prstGeom>
          <a:noFill/>
        </p:spPr>
      </p:pic>
      <p:pic>
        <p:nvPicPr>
          <p:cNvPr id="5" name="4 Resim" descr="67609c533be089f3f7b59256d2af8040.jpg"/>
          <p:cNvPicPr>
            <a:picLocks noChangeAspect="1"/>
          </p:cNvPicPr>
          <p:nvPr/>
        </p:nvPicPr>
        <p:blipFill>
          <a:blip r:embed="rId4"/>
          <a:stretch>
            <a:fillRect/>
          </a:stretch>
        </p:blipFill>
        <p:spPr>
          <a:xfrm>
            <a:off x="6929454" y="3071810"/>
            <a:ext cx="1928808" cy="2571744"/>
          </a:xfrm>
          <a:prstGeom prst="rect">
            <a:avLst/>
          </a:prstGeom>
        </p:spPr>
      </p:pic>
      <p:pic>
        <p:nvPicPr>
          <p:cNvPr id="6" name="5 Resim" descr="2d2hx5x.jpg"/>
          <p:cNvPicPr>
            <a:picLocks noChangeAspect="1"/>
          </p:cNvPicPr>
          <p:nvPr/>
        </p:nvPicPr>
        <p:blipFill>
          <a:blip r:embed="rId5"/>
          <a:stretch>
            <a:fillRect/>
          </a:stretch>
        </p:blipFill>
        <p:spPr>
          <a:xfrm>
            <a:off x="285720" y="4071942"/>
            <a:ext cx="2405746" cy="242887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dirty="0" err="1" smtClean="0"/>
              <a:t>Bull</a:t>
            </a:r>
            <a:r>
              <a:rPr lang="tr-TR" dirty="0" smtClean="0"/>
              <a:t> </a:t>
            </a:r>
            <a:r>
              <a:rPr lang="tr-TR" dirty="0" err="1" smtClean="0"/>
              <a:t>Terrier</a:t>
            </a:r>
            <a:r>
              <a:rPr lang="tr-TR" dirty="0" smtClean="0"/>
              <a:t> Kafa Yapısı</a:t>
            </a:r>
            <a:endParaRPr lang="tr-TR" dirty="0"/>
          </a:p>
        </p:txBody>
      </p:sp>
      <p:sp>
        <p:nvSpPr>
          <p:cNvPr id="3" name="2 İçerik Yer Tutucusu"/>
          <p:cNvSpPr>
            <a:spLocks noGrp="1"/>
          </p:cNvSpPr>
          <p:nvPr>
            <p:ph idx="1"/>
          </p:nvPr>
        </p:nvSpPr>
        <p:spPr>
          <a:xfrm>
            <a:off x="457200" y="1000108"/>
            <a:ext cx="8229600" cy="2857520"/>
          </a:xfrm>
        </p:spPr>
        <p:txBody>
          <a:bodyPr>
            <a:normAutofit lnSpcReduction="10000"/>
          </a:bodyPr>
          <a:lstStyle/>
          <a:p>
            <a:r>
              <a:rPr lang="tr-TR" sz="2600" b="1" u="sng" dirty="0" smtClean="0"/>
              <a:t>KAFA:  </a:t>
            </a:r>
            <a:r>
              <a:rPr lang="tr-TR" sz="2600" dirty="0" smtClean="0"/>
              <a:t>Uzun, güçlü, derin ve burun ucuna kadar eğimle uzanan bir kafaya sahiptir ama gövdeye göre çok ağır ve kaba değildir. Ön taraftan bakıldığında yumurta şeklinde ve dolgun bir görünüme sahiptir. Yüzeyi çıkıntı ve çukurlardan arınmıştır. Kıvrımları başın üstünden nazikçe burun ucuna, aşağı doğru eğimlidir. </a:t>
            </a:r>
          </a:p>
          <a:p>
            <a:endParaRPr lang="tr-TR" dirty="0"/>
          </a:p>
        </p:txBody>
      </p:sp>
      <p:pic>
        <p:nvPicPr>
          <p:cNvPr id="2050" name="Picture 2" descr="C:\Users\falabella\Desktop\Bullterier Seminer\images.jpg"/>
          <p:cNvPicPr>
            <a:picLocks noChangeAspect="1" noChangeArrowheads="1"/>
          </p:cNvPicPr>
          <p:nvPr/>
        </p:nvPicPr>
        <p:blipFill>
          <a:blip r:embed="rId3"/>
          <a:srcRect/>
          <a:stretch>
            <a:fillRect/>
          </a:stretch>
        </p:blipFill>
        <p:spPr bwMode="auto">
          <a:xfrm>
            <a:off x="5214942" y="3571238"/>
            <a:ext cx="3062294" cy="3075965"/>
          </a:xfrm>
          <a:prstGeom prst="rect">
            <a:avLst/>
          </a:prstGeom>
          <a:noFill/>
        </p:spPr>
      </p:pic>
      <p:pic>
        <p:nvPicPr>
          <p:cNvPr id="6" name="5 Resim" descr="eb7467f35f953ccbd40859ee009528b7.jpg"/>
          <p:cNvPicPr>
            <a:picLocks noChangeAspect="1"/>
          </p:cNvPicPr>
          <p:nvPr/>
        </p:nvPicPr>
        <p:blipFill>
          <a:blip r:embed="rId4"/>
          <a:stretch>
            <a:fillRect/>
          </a:stretch>
        </p:blipFill>
        <p:spPr>
          <a:xfrm>
            <a:off x="428596" y="3571876"/>
            <a:ext cx="2676138" cy="3286124"/>
          </a:xfrm>
          <a:prstGeom prst="rect">
            <a:avLst/>
          </a:prstGeom>
        </p:spPr>
      </p:pic>
      <p:pic>
        <p:nvPicPr>
          <p:cNvPr id="7" name="6 Resim" descr="2d2hx5x.jpg"/>
          <p:cNvPicPr>
            <a:picLocks noChangeAspect="1"/>
          </p:cNvPicPr>
          <p:nvPr/>
        </p:nvPicPr>
        <p:blipFill>
          <a:blip r:embed="rId5"/>
          <a:stretch>
            <a:fillRect/>
          </a:stretch>
        </p:blipFill>
        <p:spPr>
          <a:xfrm>
            <a:off x="2928926" y="4214818"/>
            <a:ext cx="2405746" cy="242887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p:spPr>
        <p:txBody>
          <a:bodyPr>
            <a:normAutofit fontScale="90000"/>
          </a:bodyPr>
          <a:lstStyle/>
          <a:p>
            <a:r>
              <a:rPr lang="tr-TR" dirty="0" err="1" smtClean="0"/>
              <a:t>Bull</a:t>
            </a:r>
            <a:r>
              <a:rPr lang="tr-TR" dirty="0" smtClean="0"/>
              <a:t> </a:t>
            </a:r>
            <a:r>
              <a:rPr lang="tr-TR" dirty="0" err="1" smtClean="0"/>
              <a:t>Terrier</a:t>
            </a:r>
            <a:r>
              <a:rPr lang="tr-TR" dirty="0" smtClean="0"/>
              <a:t> Kafa Yapısı</a:t>
            </a:r>
            <a:endParaRPr lang="tr-TR" dirty="0"/>
          </a:p>
        </p:txBody>
      </p:sp>
      <p:sp>
        <p:nvSpPr>
          <p:cNvPr id="3" name="2 İçerik Yer Tutucusu"/>
          <p:cNvSpPr>
            <a:spLocks noGrp="1"/>
          </p:cNvSpPr>
          <p:nvPr>
            <p:ph idx="1"/>
          </p:nvPr>
        </p:nvSpPr>
        <p:spPr>
          <a:xfrm>
            <a:off x="457200" y="928670"/>
            <a:ext cx="8229600" cy="4214842"/>
          </a:xfrm>
        </p:spPr>
        <p:txBody>
          <a:bodyPr>
            <a:noAutofit/>
          </a:bodyPr>
          <a:lstStyle/>
          <a:p>
            <a:r>
              <a:rPr lang="tr-TR" sz="1900" u="sng" dirty="0" smtClean="0"/>
              <a:t>Arka Yüz BÖLGE:</a:t>
            </a:r>
            <a:r>
              <a:rPr lang="tr-TR" sz="1900" dirty="0" smtClean="0"/>
              <a:t>						</a:t>
            </a:r>
            <a:r>
              <a:rPr lang="tr-TR" sz="1900" u="sng" dirty="0" smtClean="0"/>
              <a:t> </a:t>
            </a:r>
            <a:r>
              <a:rPr lang="tr-TR" sz="1900" dirty="0" smtClean="0"/>
              <a:t>Kafatası : Kafanın üstünde, iki kulak arası oldukça düzdür.</a:t>
            </a:r>
          </a:p>
          <a:p>
            <a:r>
              <a:rPr lang="tr-TR" sz="1900" u="sng" dirty="0" smtClean="0"/>
              <a:t>YÜZ BÖLGESİ:</a:t>
            </a:r>
            <a:r>
              <a:rPr lang="tr-TR" sz="1900" dirty="0" smtClean="0"/>
              <a:t>						</a:t>
            </a:r>
          </a:p>
          <a:p>
            <a:pPr>
              <a:buNone/>
            </a:pPr>
            <a:r>
              <a:rPr lang="tr-TR" sz="1900" dirty="0" smtClean="0"/>
              <a:t>	</a:t>
            </a:r>
            <a:r>
              <a:rPr lang="tr-TR" sz="1900" b="1" dirty="0" smtClean="0"/>
              <a:t>Burun:</a:t>
            </a:r>
            <a:r>
              <a:rPr lang="tr-TR" sz="1900" dirty="0" smtClean="0"/>
              <a:t> Siyah olmalıdır. Uca doğru kıvrımlı ve burun delikleri açık olarak iyi gelişmiştir.					</a:t>
            </a:r>
          </a:p>
          <a:p>
            <a:pPr>
              <a:buNone/>
            </a:pPr>
            <a:r>
              <a:rPr lang="tr-TR" sz="1900" dirty="0" smtClean="0"/>
              <a:t>	</a:t>
            </a:r>
            <a:r>
              <a:rPr lang="tr-TR" sz="1900" b="1" dirty="0" smtClean="0"/>
              <a:t>Dudaklar:</a:t>
            </a:r>
            <a:r>
              <a:rPr lang="tr-TR" sz="1900" dirty="0" smtClean="0"/>
              <a:t>  Sarkık değil, düzgün ve sıkıdır.</a:t>
            </a:r>
          </a:p>
          <a:p>
            <a:pPr>
              <a:buNone/>
            </a:pPr>
            <a:r>
              <a:rPr lang="tr-TR" sz="1900" dirty="0" smtClean="0"/>
              <a:t>	</a:t>
            </a:r>
            <a:r>
              <a:rPr lang="tr-TR" sz="1900" b="1" dirty="0" smtClean="0"/>
              <a:t>Gözler: </a:t>
            </a:r>
            <a:r>
              <a:rPr lang="tr-TR" sz="1900" dirty="0" smtClean="0"/>
              <a:t>Kafa büyüklüğüne oranla küçük, dar ve üçgen görünür. Çökük değildir. Göz rengi siyah veya neredeyse siyah gibi görünen koyu kahverengidir. Irk ifadesi belirgin olmalıdır. Burnun ucu ile gözler arasındaki mesafe, bariz bir şekilde kafanın üstüyle gözler arasındaki mesafeden fazladır. Mavi ve tonları göz rengi istenmemektedir. </a:t>
            </a:r>
          </a:p>
          <a:p>
            <a:pPr>
              <a:buNone/>
            </a:pPr>
            <a:r>
              <a:rPr lang="tr-TR" sz="1900" dirty="0" smtClean="0"/>
              <a:t>	</a:t>
            </a:r>
            <a:r>
              <a:rPr lang="tr-TR" sz="1900" b="1" dirty="0" smtClean="0"/>
              <a:t>Kulaklar:</a:t>
            </a:r>
            <a:r>
              <a:rPr lang="tr-TR" sz="1900" dirty="0" smtClean="0"/>
              <a:t>  Küçük, ince ve birbirine yakın konumlanmıştır. Köpek bir yere odaklandığı zaman kulaklarını dik ve merkez öne doğru yönlenmektedir.</a:t>
            </a:r>
          </a:p>
          <a:p>
            <a:pPr>
              <a:buNone/>
            </a:pPr>
            <a:r>
              <a:rPr lang="tr-TR" sz="2000" dirty="0" smtClean="0"/>
              <a:t>	</a:t>
            </a:r>
            <a:endParaRPr lang="tr-TR" sz="2000" dirty="0"/>
          </a:p>
        </p:txBody>
      </p:sp>
      <p:pic>
        <p:nvPicPr>
          <p:cNvPr id="5" name="4 Resim" descr="2d2hx5x.jpg"/>
          <p:cNvPicPr>
            <a:picLocks noChangeAspect="1"/>
          </p:cNvPicPr>
          <p:nvPr/>
        </p:nvPicPr>
        <p:blipFill>
          <a:blip r:embed="rId3"/>
          <a:stretch>
            <a:fillRect/>
          </a:stretch>
        </p:blipFill>
        <p:spPr>
          <a:xfrm>
            <a:off x="6786578" y="5366058"/>
            <a:ext cx="1477732" cy="1491941"/>
          </a:xfrm>
          <a:prstGeom prst="rect">
            <a:avLst/>
          </a:prstGeom>
        </p:spPr>
      </p:pic>
      <p:pic>
        <p:nvPicPr>
          <p:cNvPr id="6" name="5 Resim" descr="Güzel kafa.jpg"/>
          <p:cNvPicPr>
            <a:picLocks noChangeAspect="1"/>
          </p:cNvPicPr>
          <p:nvPr/>
        </p:nvPicPr>
        <p:blipFill>
          <a:blip r:embed="rId4"/>
          <a:stretch>
            <a:fillRect/>
          </a:stretch>
        </p:blipFill>
        <p:spPr>
          <a:xfrm>
            <a:off x="3071802" y="5314950"/>
            <a:ext cx="1457325" cy="15430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96908"/>
          </a:xfrm>
        </p:spPr>
        <p:txBody>
          <a:bodyPr/>
          <a:lstStyle/>
          <a:p>
            <a:r>
              <a:rPr lang="tr-TR" dirty="0" err="1" smtClean="0"/>
              <a:t>Bull</a:t>
            </a:r>
            <a:r>
              <a:rPr lang="tr-TR" dirty="0" smtClean="0"/>
              <a:t> </a:t>
            </a:r>
            <a:r>
              <a:rPr lang="tr-TR" dirty="0" err="1" smtClean="0"/>
              <a:t>Terrier</a:t>
            </a:r>
            <a:r>
              <a:rPr lang="tr-TR" dirty="0" smtClean="0"/>
              <a:t> Kafa Yapısı</a:t>
            </a:r>
            <a:endParaRPr lang="tr-TR" dirty="0"/>
          </a:p>
        </p:txBody>
      </p:sp>
      <p:pic>
        <p:nvPicPr>
          <p:cNvPr id="6147" name="Picture 3"/>
          <p:cNvPicPr>
            <a:picLocks noGrp="1" noChangeAspect="1" noChangeArrowheads="1"/>
          </p:cNvPicPr>
          <p:nvPr>
            <p:ph idx="1"/>
          </p:nvPr>
        </p:nvPicPr>
        <p:blipFill>
          <a:blip r:embed="rId3"/>
          <a:srcRect/>
          <a:stretch>
            <a:fillRect/>
          </a:stretch>
        </p:blipFill>
        <p:spPr bwMode="auto">
          <a:xfrm>
            <a:off x="0" y="1285860"/>
            <a:ext cx="3143250" cy="3676650"/>
          </a:xfrm>
          <a:prstGeom prst="rect">
            <a:avLst/>
          </a:prstGeom>
          <a:noFill/>
          <a:ln w="9525">
            <a:noFill/>
            <a:miter lim="800000"/>
            <a:headEnd/>
            <a:tailEnd/>
          </a:ln>
          <a:effectLst/>
        </p:spPr>
      </p:pic>
      <p:pic>
        <p:nvPicPr>
          <p:cNvPr id="6150" name="Picture 6"/>
          <p:cNvPicPr>
            <a:picLocks noChangeAspect="1" noChangeArrowheads="1"/>
          </p:cNvPicPr>
          <p:nvPr/>
        </p:nvPicPr>
        <p:blipFill>
          <a:blip r:embed="rId4"/>
          <a:srcRect/>
          <a:stretch>
            <a:fillRect/>
          </a:stretch>
        </p:blipFill>
        <p:spPr bwMode="auto">
          <a:xfrm>
            <a:off x="5715008" y="1285860"/>
            <a:ext cx="3214710" cy="3714776"/>
          </a:xfrm>
          <a:prstGeom prst="rect">
            <a:avLst/>
          </a:prstGeom>
          <a:noFill/>
          <a:ln w="9525">
            <a:noFill/>
            <a:miter lim="800000"/>
            <a:headEnd/>
            <a:tailEnd/>
          </a:ln>
          <a:effectLst/>
        </p:spPr>
      </p:pic>
      <p:pic>
        <p:nvPicPr>
          <p:cNvPr id="9" name="Picture 2"/>
          <p:cNvPicPr>
            <a:picLocks noChangeAspect="1" noChangeArrowheads="1"/>
          </p:cNvPicPr>
          <p:nvPr/>
        </p:nvPicPr>
        <p:blipFill>
          <a:blip r:embed="rId5"/>
          <a:srcRect/>
          <a:stretch>
            <a:fillRect/>
          </a:stretch>
        </p:blipFill>
        <p:spPr bwMode="auto">
          <a:xfrm>
            <a:off x="2928926" y="3914775"/>
            <a:ext cx="3362325" cy="2943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Bull</a:t>
            </a:r>
            <a:r>
              <a:rPr lang="tr-TR" dirty="0" smtClean="0"/>
              <a:t> </a:t>
            </a:r>
            <a:r>
              <a:rPr lang="tr-TR" dirty="0" err="1" smtClean="0"/>
              <a:t>Terrier</a:t>
            </a:r>
            <a:r>
              <a:rPr lang="tr-TR" dirty="0" smtClean="0"/>
              <a:t> Kafa Yapısı</a:t>
            </a:r>
            <a:endParaRPr lang="tr-TR" dirty="0"/>
          </a:p>
        </p:txBody>
      </p:sp>
      <p:pic>
        <p:nvPicPr>
          <p:cNvPr id="7" name="6 İçerik Yer Tutucusu" descr="2d2hx5x.jpg"/>
          <p:cNvPicPr>
            <a:picLocks noGrp="1" noChangeAspect="1"/>
          </p:cNvPicPr>
          <p:nvPr>
            <p:ph idx="1"/>
          </p:nvPr>
        </p:nvPicPr>
        <p:blipFill>
          <a:blip r:embed="rId3"/>
          <a:stretch>
            <a:fillRect/>
          </a:stretch>
        </p:blipFill>
        <p:spPr>
          <a:xfrm>
            <a:off x="5715008" y="1214422"/>
            <a:ext cx="3143240" cy="3173463"/>
          </a:xfrm>
        </p:spPr>
      </p:pic>
      <p:pic>
        <p:nvPicPr>
          <p:cNvPr id="8" name="7 Resim" descr="Bull Kafa Ex..jpg"/>
          <p:cNvPicPr>
            <a:picLocks noChangeAspect="1"/>
          </p:cNvPicPr>
          <p:nvPr/>
        </p:nvPicPr>
        <p:blipFill>
          <a:blip r:embed="rId4"/>
          <a:stretch>
            <a:fillRect/>
          </a:stretch>
        </p:blipFill>
        <p:spPr>
          <a:xfrm>
            <a:off x="357158" y="1214422"/>
            <a:ext cx="3467100" cy="2981325"/>
          </a:xfrm>
          <a:prstGeom prst="rect">
            <a:avLst/>
          </a:prstGeom>
        </p:spPr>
      </p:pic>
      <p:pic>
        <p:nvPicPr>
          <p:cNvPr id="9" name="8 Resim" descr="4406775117_b9d7101f92_o.jpg"/>
          <p:cNvPicPr>
            <a:picLocks noChangeAspect="1"/>
          </p:cNvPicPr>
          <p:nvPr/>
        </p:nvPicPr>
        <p:blipFill>
          <a:blip r:embed="rId5" cstate="print"/>
          <a:stretch>
            <a:fillRect/>
          </a:stretch>
        </p:blipFill>
        <p:spPr>
          <a:xfrm>
            <a:off x="500034" y="4429132"/>
            <a:ext cx="2690833" cy="2018124"/>
          </a:xfrm>
          <a:prstGeom prst="rect">
            <a:avLst/>
          </a:prstGeom>
        </p:spPr>
      </p:pic>
      <p:pic>
        <p:nvPicPr>
          <p:cNvPr id="10" name="9 Resim" descr="bull_terrier_0005_phototheque.jpg"/>
          <p:cNvPicPr>
            <a:picLocks noChangeAspect="1"/>
          </p:cNvPicPr>
          <p:nvPr/>
        </p:nvPicPr>
        <p:blipFill>
          <a:blip r:embed="rId6"/>
          <a:stretch>
            <a:fillRect/>
          </a:stretch>
        </p:blipFill>
        <p:spPr>
          <a:xfrm>
            <a:off x="3500430" y="4357694"/>
            <a:ext cx="2084832" cy="219456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96908"/>
          </a:xfrm>
        </p:spPr>
        <p:txBody>
          <a:bodyPr/>
          <a:lstStyle/>
          <a:p>
            <a:r>
              <a:rPr lang="tr-TR" dirty="0" err="1" smtClean="0"/>
              <a:t>Bull</a:t>
            </a:r>
            <a:r>
              <a:rPr lang="tr-TR" dirty="0" smtClean="0"/>
              <a:t> </a:t>
            </a:r>
            <a:r>
              <a:rPr lang="tr-TR" dirty="0" err="1" smtClean="0"/>
              <a:t>Terrier</a:t>
            </a:r>
            <a:r>
              <a:rPr lang="tr-TR" dirty="0" smtClean="0"/>
              <a:t> Kafa Yapısı</a:t>
            </a:r>
            <a:endParaRPr lang="tr-TR" dirty="0"/>
          </a:p>
        </p:txBody>
      </p:sp>
      <p:pic>
        <p:nvPicPr>
          <p:cNvPr id="4" name="Picture 2" descr="Picture"/>
          <p:cNvPicPr>
            <a:picLocks noGrp="1" noChangeAspect="1" noChangeArrowheads="1"/>
          </p:cNvPicPr>
          <p:nvPr>
            <p:ph idx="1"/>
          </p:nvPr>
        </p:nvPicPr>
        <p:blipFill>
          <a:blip r:embed="rId3"/>
          <a:srcRect/>
          <a:stretch>
            <a:fillRect/>
          </a:stretch>
        </p:blipFill>
        <p:spPr bwMode="auto">
          <a:xfrm>
            <a:off x="428596" y="1000108"/>
            <a:ext cx="3749635" cy="3574725"/>
          </a:xfrm>
          <a:prstGeom prst="rect">
            <a:avLst/>
          </a:prstGeom>
          <a:noFill/>
        </p:spPr>
      </p:pic>
      <p:pic>
        <p:nvPicPr>
          <p:cNvPr id="75778" name="Picture 2" descr="Picture"/>
          <p:cNvPicPr>
            <a:picLocks noChangeAspect="1" noChangeArrowheads="1"/>
          </p:cNvPicPr>
          <p:nvPr/>
        </p:nvPicPr>
        <p:blipFill>
          <a:blip r:embed="rId4"/>
          <a:srcRect/>
          <a:stretch>
            <a:fillRect/>
          </a:stretch>
        </p:blipFill>
        <p:spPr bwMode="auto">
          <a:xfrm>
            <a:off x="4500562" y="1500174"/>
            <a:ext cx="3571900" cy="5204260"/>
          </a:xfrm>
          <a:prstGeom prst="rect">
            <a:avLst/>
          </a:prstGeom>
          <a:noFill/>
        </p:spPr>
      </p:pic>
      <p:pic>
        <p:nvPicPr>
          <p:cNvPr id="5" name="Picture 3"/>
          <p:cNvPicPr>
            <a:picLocks noChangeAspect="1" noChangeArrowheads="1"/>
          </p:cNvPicPr>
          <p:nvPr/>
        </p:nvPicPr>
        <p:blipFill>
          <a:blip r:embed="rId5"/>
          <a:srcRect/>
          <a:stretch>
            <a:fillRect/>
          </a:stretch>
        </p:blipFill>
        <p:spPr bwMode="auto">
          <a:xfrm>
            <a:off x="1928794" y="4500546"/>
            <a:ext cx="2286016"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Kafa Yapısı</a:t>
            </a:r>
            <a:endParaRPr lang="tr-TR" dirty="0"/>
          </a:p>
        </p:txBody>
      </p:sp>
      <p:sp>
        <p:nvSpPr>
          <p:cNvPr id="3" name="2 İçerik Yer Tutucusu"/>
          <p:cNvSpPr>
            <a:spLocks noGrp="1"/>
          </p:cNvSpPr>
          <p:nvPr>
            <p:ph idx="1"/>
          </p:nvPr>
        </p:nvSpPr>
        <p:spPr/>
        <p:txBody>
          <a:bodyPr/>
          <a:lstStyle/>
          <a:p>
            <a:endParaRPr lang="tr-TR" dirty="0"/>
          </a:p>
        </p:txBody>
      </p:sp>
      <p:sp>
        <p:nvSpPr>
          <p:cNvPr id="76801" name="Rectangle 1"/>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smtClean="0">
                <a:ln>
                  <a:noFill/>
                </a:ln>
                <a:solidFill>
                  <a:srgbClr val="000000"/>
                </a:solidFill>
                <a:effectLst/>
                <a:latin typeface="Open Sans"/>
                <a:cs typeface="Arial" pitchFamily="34" charset="0"/>
              </a:rPr>
              <a:t>  </a:t>
            </a:r>
            <a:endParaRPr kumimoji="0" lang="tr-TR" sz="19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sng" strike="noStrike" cap="none" normalizeH="0" baseline="0" smtClean="0">
                <a:ln>
                  <a:noFill/>
                </a:ln>
                <a:solidFill>
                  <a:srgbClr val="3F3F3F"/>
                </a:solidFill>
                <a:effectLst/>
                <a:latin typeface="Times New Roman" pitchFamily="18" charset="0"/>
                <a:cs typeface="Times New Roman" pitchFamily="18" charset="0"/>
              </a:rPr>
              <a:t>Eyes, Ears and Nose</a:t>
            </a:r>
            <a:r>
              <a:rPr kumimoji="0" lang="tr-TR" sz="1200" b="0" i="0" u="none" strike="noStrike" cap="none" normalizeH="0" baseline="0" smtClean="0">
                <a:ln>
                  <a:noFill/>
                </a:ln>
                <a:solidFill>
                  <a:srgbClr val="3F3F3F"/>
                </a:solidFill>
                <a:effectLst/>
                <a:latin typeface="Times New Roman" pitchFamily="18" charset="0"/>
                <a:cs typeface="Times New Roman" pitchFamily="18" charset="0"/>
              </a:rPr>
              <a:t/>
            </a:r>
            <a:br>
              <a:rPr kumimoji="0" lang="tr-TR" sz="1200" b="0" i="0" u="none" strike="noStrike" cap="none" normalizeH="0" baseline="0" smtClean="0">
                <a:ln>
                  <a:noFill/>
                </a:ln>
                <a:solidFill>
                  <a:srgbClr val="3F3F3F"/>
                </a:solidFill>
                <a:effectLst/>
                <a:latin typeface="Times New Roman" pitchFamily="18" charset="0"/>
                <a:cs typeface="Times New Roman" pitchFamily="18" charset="0"/>
              </a:rPr>
            </a:br>
            <a:endParaRPr kumimoji="0" lang="tr-TR" sz="1200" b="0" i="0" u="none" strike="noStrike" cap="none" normalizeH="0" baseline="0" smtClean="0">
              <a:ln>
                <a:noFill/>
              </a:ln>
              <a:solidFill>
                <a:srgbClr val="000000"/>
              </a:solidFill>
              <a:effectLst/>
              <a:latin typeface="Open Sans"/>
              <a:cs typeface="Arial" pitchFamily="34" charset="0"/>
            </a:endParaRPr>
          </a:p>
        </p:txBody>
      </p:sp>
      <p:pic>
        <p:nvPicPr>
          <p:cNvPr id="76802" name="Picture 2" descr="Picture"/>
          <p:cNvPicPr>
            <a:picLocks noChangeAspect="1" noChangeArrowheads="1"/>
          </p:cNvPicPr>
          <p:nvPr/>
        </p:nvPicPr>
        <p:blipFill>
          <a:blip r:embed="rId2"/>
          <a:srcRect/>
          <a:stretch>
            <a:fillRect/>
          </a:stretch>
        </p:blipFill>
        <p:spPr bwMode="auto">
          <a:xfrm>
            <a:off x="357158" y="1357298"/>
            <a:ext cx="4582519" cy="4071966"/>
          </a:xfrm>
          <a:prstGeom prst="rect">
            <a:avLst/>
          </a:prstGeom>
          <a:noFill/>
        </p:spPr>
      </p:pic>
      <p:pic>
        <p:nvPicPr>
          <p:cNvPr id="76804" name="Picture 4" descr="Picture"/>
          <p:cNvPicPr>
            <a:picLocks noChangeAspect="1" noChangeArrowheads="1"/>
          </p:cNvPicPr>
          <p:nvPr/>
        </p:nvPicPr>
        <p:blipFill>
          <a:blip r:embed="rId3"/>
          <a:srcRect/>
          <a:stretch>
            <a:fillRect/>
          </a:stretch>
        </p:blipFill>
        <p:spPr bwMode="auto">
          <a:xfrm>
            <a:off x="5072066" y="1428736"/>
            <a:ext cx="3714776" cy="237138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a:bodyPr>
          <a:lstStyle/>
          <a:p>
            <a:r>
              <a:rPr lang="tr-TR" dirty="0" err="1" smtClean="0"/>
              <a:t>Bull</a:t>
            </a:r>
            <a:r>
              <a:rPr lang="tr-TR" dirty="0" smtClean="0"/>
              <a:t> </a:t>
            </a:r>
            <a:r>
              <a:rPr lang="tr-TR" dirty="0" err="1" smtClean="0"/>
              <a:t>Terrier</a:t>
            </a:r>
            <a:r>
              <a:rPr lang="tr-TR" dirty="0" smtClean="0"/>
              <a:t> Kafa Yapısı</a:t>
            </a:r>
            <a:endParaRPr lang="tr-TR" dirty="0"/>
          </a:p>
        </p:txBody>
      </p:sp>
      <p:sp>
        <p:nvSpPr>
          <p:cNvPr id="3" name="2 İçerik Yer Tutucusu"/>
          <p:cNvSpPr>
            <a:spLocks noGrp="1"/>
          </p:cNvSpPr>
          <p:nvPr>
            <p:ph idx="1"/>
          </p:nvPr>
        </p:nvSpPr>
        <p:spPr>
          <a:xfrm>
            <a:off x="428596" y="1142984"/>
            <a:ext cx="8229600" cy="2900370"/>
          </a:xfrm>
        </p:spPr>
        <p:txBody>
          <a:bodyPr>
            <a:normAutofit fontScale="92500" lnSpcReduction="20000"/>
          </a:bodyPr>
          <a:lstStyle/>
          <a:p>
            <a:r>
              <a:rPr lang="tr-TR" u="sng" dirty="0" smtClean="0"/>
              <a:t>Çene/Dişler:</a:t>
            </a:r>
            <a:r>
              <a:rPr lang="tr-TR" dirty="0" smtClean="0"/>
              <a:t> Alt çene derin geniş ve güçlüdür. Dişler sağlıklı, güçlü, uygun boyutta, mükemmel düzenlilikte ve makas basmaktadır. ( Makas Basış : Üst çenedeki ön kesici dişlerin ( 6 adet ), teması kaybetmeden hafifçe alt çenedeki ön kesici dişlerin ( 6 adet ) üstüne gelme halidir). Kesici dişlerin dizilimi düz ve geniş olmalı çenenin kavrayıcılığını göstermelidir.</a:t>
            </a:r>
            <a:endParaRPr lang="tr-TR" dirty="0"/>
          </a:p>
        </p:txBody>
      </p:sp>
      <p:pic>
        <p:nvPicPr>
          <p:cNvPr id="4098" name="Picture 2"/>
          <p:cNvPicPr>
            <a:picLocks noChangeAspect="1" noChangeArrowheads="1"/>
          </p:cNvPicPr>
          <p:nvPr/>
        </p:nvPicPr>
        <p:blipFill>
          <a:blip r:embed="rId3"/>
          <a:srcRect/>
          <a:stretch>
            <a:fillRect/>
          </a:stretch>
        </p:blipFill>
        <p:spPr bwMode="auto">
          <a:xfrm>
            <a:off x="428596" y="3857628"/>
            <a:ext cx="3257550" cy="2657475"/>
          </a:xfrm>
          <a:prstGeom prst="rect">
            <a:avLst/>
          </a:prstGeom>
          <a:noFill/>
          <a:ln w="9525">
            <a:noFill/>
            <a:miter lim="800000"/>
            <a:headEnd/>
            <a:tailEnd/>
          </a:ln>
          <a:effectLst/>
        </p:spPr>
      </p:pic>
      <p:pic>
        <p:nvPicPr>
          <p:cNvPr id="5" name="Picture 5"/>
          <p:cNvPicPr>
            <a:picLocks noChangeAspect="1" noChangeArrowheads="1"/>
          </p:cNvPicPr>
          <p:nvPr/>
        </p:nvPicPr>
        <p:blipFill>
          <a:blip r:embed="rId4"/>
          <a:srcRect/>
          <a:stretch>
            <a:fillRect/>
          </a:stretch>
        </p:blipFill>
        <p:spPr bwMode="auto">
          <a:xfrm>
            <a:off x="4714876" y="3809008"/>
            <a:ext cx="3214710" cy="27013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en-GB" i="1" dirty="0" smtClean="0"/>
              <a:t>BULL TERRIER</a:t>
            </a:r>
            <a:endParaRPr lang="tr-TR" dirty="0"/>
          </a:p>
        </p:txBody>
      </p:sp>
      <p:sp>
        <p:nvSpPr>
          <p:cNvPr id="3" name="2 İçerik Yer Tutucusu"/>
          <p:cNvSpPr>
            <a:spLocks noGrp="1"/>
          </p:cNvSpPr>
          <p:nvPr>
            <p:ph idx="1"/>
          </p:nvPr>
        </p:nvSpPr>
        <p:spPr>
          <a:xfrm>
            <a:off x="457200" y="1142984"/>
            <a:ext cx="8229600" cy="5166376"/>
          </a:xfrm>
        </p:spPr>
        <p:txBody>
          <a:bodyPr>
            <a:normAutofit/>
          </a:bodyPr>
          <a:lstStyle/>
          <a:p>
            <a:r>
              <a:rPr lang="tr-TR" sz="2000" b="1" u="sng" dirty="0" smtClean="0"/>
              <a:t>Menşei </a:t>
            </a:r>
            <a:r>
              <a:rPr lang="en-GB" sz="2000" dirty="0" smtClean="0"/>
              <a:t>: </a:t>
            </a:r>
            <a:r>
              <a:rPr lang="tr-TR" sz="2000" dirty="0" smtClean="0"/>
              <a:t>Büyük Britanya</a:t>
            </a:r>
            <a:r>
              <a:rPr lang="en-GB" sz="2000" dirty="0" smtClean="0"/>
              <a:t>. </a:t>
            </a:r>
            <a:endParaRPr lang="sr-Latn-CS" sz="2000" dirty="0" smtClean="0"/>
          </a:p>
          <a:p>
            <a:r>
              <a:rPr lang="tr-TR" sz="2000" dirty="0" smtClean="0"/>
              <a:t>Irk Grubu</a:t>
            </a:r>
            <a:r>
              <a:rPr lang="en-GB" sz="2000" dirty="0" smtClean="0"/>
              <a:t>: Terrier. </a:t>
            </a:r>
            <a:r>
              <a:rPr lang="tr-TR" sz="2000" dirty="0" smtClean="0"/>
              <a:t> </a:t>
            </a:r>
            <a:endParaRPr lang="sr-Latn-CS" sz="2000" dirty="0" smtClean="0"/>
          </a:p>
          <a:p>
            <a:r>
              <a:rPr lang="en-GB" sz="2000" b="1" u="sng" dirty="0" smtClean="0"/>
              <a:t>FCI-CLASSIFICATION</a:t>
            </a:r>
            <a:r>
              <a:rPr lang="en-GB" sz="2000" dirty="0" smtClean="0"/>
              <a:t>:	</a:t>
            </a:r>
          </a:p>
          <a:p>
            <a:r>
              <a:rPr lang="en-GB" sz="2000" dirty="0" smtClean="0"/>
              <a:t>Group 3 -Terriers.</a:t>
            </a:r>
            <a:endParaRPr lang="sr-Latn-CS" sz="2000" dirty="0" smtClean="0"/>
          </a:p>
          <a:p>
            <a:r>
              <a:rPr lang="tr-TR" sz="2000" dirty="0" smtClean="0"/>
              <a:t>Bölüm</a:t>
            </a:r>
            <a:r>
              <a:rPr lang="en-GB" sz="2000" dirty="0" smtClean="0"/>
              <a:t> 3 - Bull type Terriers</a:t>
            </a:r>
            <a:r>
              <a:rPr lang="en-GB" sz="2000" i="1" dirty="0" smtClean="0"/>
              <a:t>.</a:t>
            </a:r>
            <a:endParaRPr lang="sr-Latn-CS" sz="2000" dirty="0" smtClean="0"/>
          </a:p>
          <a:p>
            <a:r>
              <a:rPr lang="tr-TR" sz="2000" dirty="0" smtClean="0"/>
              <a:t>Çalışma zorunluluğu yok.</a:t>
            </a:r>
            <a:endParaRPr lang="sr-Latn-CS" sz="2000" dirty="0" smtClean="0"/>
          </a:p>
          <a:p>
            <a:endParaRPr lang="tr-TR" sz="2000" dirty="0"/>
          </a:p>
        </p:txBody>
      </p:sp>
      <p:pic>
        <p:nvPicPr>
          <p:cNvPr id="4" name="3 Resim" descr="C:\Users\casper\Desktop\Adsız.png"/>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928794" y="3357562"/>
            <a:ext cx="5636713" cy="330134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dirty="0" err="1" smtClean="0"/>
              <a:t>Bull</a:t>
            </a:r>
            <a:r>
              <a:rPr lang="tr-TR" dirty="0" smtClean="0"/>
              <a:t> </a:t>
            </a:r>
            <a:r>
              <a:rPr lang="tr-TR" dirty="0" err="1" smtClean="0"/>
              <a:t>Terrier</a:t>
            </a:r>
            <a:r>
              <a:rPr lang="tr-TR" dirty="0" smtClean="0"/>
              <a:t> </a:t>
            </a:r>
            <a:r>
              <a:rPr lang="tr-TR" dirty="0" err="1" smtClean="0"/>
              <a:t>Vucut</a:t>
            </a:r>
            <a:r>
              <a:rPr lang="tr-TR" dirty="0" smtClean="0"/>
              <a:t> </a:t>
            </a:r>
            <a:endParaRPr lang="tr-TR" dirty="0"/>
          </a:p>
        </p:txBody>
      </p:sp>
      <p:sp>
        <p:nvSpPr>
          <p:cNvPr id="3" name="2 İçerik Yer Tutucusu"/>
          <p:cNvSpPr>
            <a:spLocks noGrp="1"/>
          </p:cNvSpPr>
          <p:nvPr>
            <p:ph idx="1"/>
          </p:nvPr>
        </p:nvSpPr>
        <p:spPr>
          <a:xfrm>
            <a:off x="457200" y="1071546"/>
            <a:ext cx="8229600" cy="5237814"/>
          </a:xfrm>
        </p:spPr>
        <p:txBody>
          <a:bodyPr/>
          <a:lstStyle/>
          <a:p>
            <a:r>
              <a:rPr lang="tr-TR" sz="2000" b="1" u="sng" dirty="0" smtClean="0"/>
              <a:t>BOYUN:</a:t>
            </a:r>
            <a:r>
              <a:rPr lang="tr-TR" sz="2000" dirty="0" smtClean="0"/>
              <a:t> Oldukça kaslı, uzun, kavisli, omuzlardan kafaya doğru hafif incelen bir yapıda ve gergin bir deriye sahiptir.</a:t>
            </a:r>
          </a:p>
          <a:p>
            <a:endParaRPr lang="tr-TR" dirty="0"/>
          </a:p>
        </p:txBody>
      </p:sp>
      <p:pic>
        <p:nvPicPr>
          <p:cNvPr id="1027" name="Picture 3" descr="C:\Users\falabella\Desktop\Bullterier Seminer\bull-terrier3 - Copy.jpg"/>
          <p:cNvPicPr>
            <a:picLocks noChangeAspect="1" noChangeArrowheads="1"/>
          </p:cNvPicPr>
          <p:nvPr/>
        </p:nvPicPr>
        <p:blipFill>
          <a:blip r:embed="rId3"/>
          <a:srcRect/>
          <a:stretch>
            <a:fillRect/>
          </a:stretch>
        </p:blipFill>
        <p:spPr bwMode="auto">
          <a:xfrm>
            <a:off x="642910" y="2214554"/>
            <a:ext cx="2500330" cy="2762269"/>
          </a:xfrm>
          <a:prstGeom prst="rect">
            <a:avLst/>
          </a:prstGeom>
          <a:noFill/>
        </p:spPr>
      </p:pic>
      <p:pic>
        <p:nvPicPr>
          <p:cNvPr id="2051" name="Picture 3" descr="C:\Users\falabella\Desktop\Bullterier Seminer\image1319088.jpg"/>
          <p:cNvPicPr>
            <a:picLocks noChangeAspect="1" noChangeArrowheads="1"/>
          </p:cNvPicPr>
          <p:nvPr/>
        </p:nvPicPr>
        <p:blipFill>
          <a:blip r:embed="rId4"/>
          <a:srcRect/>
          <a:stretch>
            <a:fillRect/>
          </a:stretch>
        </p:blipFill>
        <p:spPr bwMode="auto">
          <a:xfrm>
            <a:off x="3214678" y="3858768"/>
            <a:ext cx="2898648" cy="2999232"/>
          </a:xfrm>
          <a:prstGeom prst="rect">
            <a:avLst/>
          </a:prstGeom>
          <a:noFill/>
        </p:spPr>
      </p:pic>
      <p:pic>
        <p:nvPicPr>
          <p:cNvPr id="7" name="6 Resim" descr="Boyun.jpg"/>
          <p:cNvPicPr>
            <a:picLocks noChangeAspect="1"/>
          </p:cNvPicPr>
          <p:nvPr/>
        </p:nvPicPr>
        <p:blipFill>
          <a:blip r:embed="rId5"/>
          <a:stretch>
            <a:fillRect/>
          </a:stretch>
        </p:blipFill>
        <p:spPr>
          <a:xfrm>
            <a:off x="6215042" y="2071678"/>
            <a:ext cx="2928958" cy="283000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lstStyle/>
          <a:p>
            <a:r>
              <a:rPr lang="tr-TR" dirty="0" err="1" smtClean="0"/>
              <a:t>Bull</a:t>
            </a:r>
            <a:r>
              <a:rPr lang="tr-TR" dirty="0" smtClean="0"/>
              <a:t> </a:t>
            </a:r>
            <a:r>
              <a:rPr lang="tr-TR" dirty="0" err="1" smtClean="0"/>
              <a:t>Terrier</a:t>
            </a:r>
            <a:r>
              <a:rPr lang="tr-TR" dirty="0" smtClean="0"/>
              <a:t> </a:t>
            </a:r>
            <a:r>
              <a:rPr lang="tr-TR" dirty="0" err="1" smtClean="0"/>
              <a:t>Vucut</a:t>
            </a:r>
            <a:r>
              <a:rPr lang="tr-TR" dirty="0" smtClean="0"/>
              <a:t> </a:t>
            </a:r>
            <a:endParaRPr lang="tr-TR" dirty="0"/>
          </a:p>
        </p:txBody>
      </p:sp>
      <p:sp>
        <p:nvSpPr>
          <p:cNvPr id="3" name="2 İçerik Yer Tutucusu"/>
          <p:cNvSpPr>
            <a:spLocks noGrp="1"/>
          </p:cNvSpPr>
          <p:nvPr>
            <p:ph idx="1"/>
          </p:nvPr>
        </p:nvSpPr>
        <p:spPr>
          <a:xfrm>
            <a:off x="457200" y="714356"/>
            <a:ext cx="8229600" cy="4000528"/>
          </a:xfrm>
        </p:spPr>
        <p:txBody>
          <a:bodyPr>
            <a:normAutofit/>
          </a:bodyPr>
          <a:lstStyle/>
          <a:p>
            <a:r>
              <a:rPr lang="tr-TR" sz="1900" b="1" u="sng" dirty="0" smtClean="0"/>
              <a:t>VÜCUT:</a:t>
            </a:r>
            <a:r>
              <a:rPr lang="tr-TR" sz="1900" b="1" dirty="0" smtClean="0"/>
              <a:t> </a:t>
            </a:r>
            <a:r>
              <a:rPr lang="tr-TR" sz="1900" dirty="0" smtClean="0"/>
              <a:t> Belirgin şekilde kavisli geniş kaburga yapısına sahiptir. Göğüs gelişmiş ve derindir, göğüs kafesi karından daha yakındır.		</a:t>
            </a:r>
          </a:p>
          <a:p>
            <a:r>
              <a:rPr lang="tr-TR" sz="1900" u="sng" dirty="0" smtClean="0"/>
              <a:t>Sırt:</a:t>
            </a:r>
            <a:r>
              <a:rPr lang="tr-TR" sz="1900" dirty="0" smtClean="0"/>
              <a:t> Kısa ve güçlüdür, sırt çizgisi düz başlayıp bel üzerinden hafifçe yükseler. 			</a:t>
            </a:r>
          </a:p>
          <a:p>
            <a:r>
              <a:rPr lang="tr-TR" sz="1900" u="sng" dirty="0" smtClean="0"/>
              <a:t>Bel:</a:t>
            </a:r>
            <a:r>
              <a:rPr lang="tr-TR" sz="1900" dirty="0" smtClean="0"/>
              <a:t> Geniş, oldukça kaslıdır.	</a:t>
            </a:r>
          </a:p>
          <a:p>
            <a:r>
              <a:rPr lang="tr-TR" sz="1900" u="sng" dirty="0" smtClean="0"/>
              <a:t>Göğüs:</a:t>
            </a:r>
            <a:r>
              <a:rPr lang="tr-TR" sz="1900" dirty="0" smtClean="0"/>
              <a:t> Önden bakıldığında geniş görünür.					</a:t>
            </a:r>
          </a:p>
          <a:p>
            <a:r>
              <a:rPr lang="tr-TR" sz="1900" u="sng" dirty="0" smtClean="0"/>
              <a:t>Alt çizgi ve Göbek:</a:t>
            </a:r>
            <a:r>
              <a:rPr lang="tr-TR" sz="1900" dirty="0" smtClean="0"/>
              <a:t> Göğüs kafesinden göbeğe doğru olan bölge hafifçe yukarı doğru yükselir.</a:t>
            </a:r>
          </a:p>
          <a:p>
            <a:r>
              <a:rPr lang="tr-TR" sz="1900" b="1" u="sng" dirty="0" smtClean="0"/>
              <a:t>KUYRUK: </a:t>
            </a:r>
            <a:r>
              <a:rPr lang="tr-TR" sz="1900" b="1" dirty="0" smtClean="0"/>
              <a:t> </a:t>
            </a:r>
            <a:r>
              <a:rPr lang="tr-TR" sz="1900" dirty="0" smtClean="0"/>
              <a:t>Düşük bağlantılı ve kısadır. Yere paralel taşınır.</a:t>
            </a:r>
            <a:r>
              <a:rPr lang="tr-TR" sz="1900" b="1" dirty="0" smtClean="0"/>
              <a:t> </a:t>
            </a:r>
            <a:r>
              <a:rPr lang="tr-TR" sz="1900" dirty="0" smtClean="0"/>
              <a:t>Kuyruk çıkış yeri kalın uca doğru incelen bir yapıdadır</a:t>
            </a:r>
            <a:r>
              <a:rPr lang="tr-TR" dirty="0" smtClean="0"/>
              <a:t>.</a:t>
            </a:r>
          </a:p>
          <a:p>
            <a:pPr>
              <a:buNone/>
            </a:pPr>
            <a:endParaRPr lang="tr-TR" dirty="0"/>
          </a:p>
        </p:txBody>
      </p:sp>
      <p:pic>
        <p:nvPicPr>
          <p:cNvPr id="2051" name="Picture 3"/>
          <p:cNvPicPr>
            <a:picLocks noChangeAspect="1" noChangeArrowheads="1"/>
          </p:cNvPicPr>
          <p:nvPr/>
        </p:nvPicPr>
        <p:blipFill>
          <a:blip r:embed="rId3"/>
          <a:srcRect/>
          <a:stretch>
            <a:fillRect/>
          </a:stretch>
        </p:blipFill>
        <p:spPr bwMode="auto">
          <a:xfrm>
            <a:off x="0" y="4786322"/>
            <a:ext cx="2638427" cy="1857388"/>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2786050" y="4786322"/>
            <a:ext cx="2639995" cy="1857388"/>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a:stretch>
            <a:fillRect/>
          </a:stretch>
        </p:blipFill>
        <p:spPr bwMode="auto">
          <a:xfrm>
            <a:off x="7143768" y="4288166"/>
            <a:ext cx="2000232" cy="2569834"/>
          </a:xfrm>
          <a:prstGeom prst="rect">
            <a:avLst/>
          </a:prstGeom>
          <a:noFill/>
          <a:ln w="9525">
            <a:noFill/>
            <a:miter lim="800000"/>
            <a:headEnd/>
            <a:tailEnd/>
          </a:ln>
          <a:effectLst/>
        </p:spPr>
      </p:pic>
      <p:pic>
        <p:nvPicPr>
          <p:cNvPr id="7" name="Picture 2"/>
          <p:cNvPicPr>
            <a:picLocks noChangeAspect="1" noChangeArrowheads="1"/>
          </p:cNvPicPr>
          <p:nvPr/>
        </p:nvPicPr>
        <p:blipFill>
          <a:blip r:embed="rId6"/>
          <a:srcRect/>
          <a:stretch>
            <a:fillRect/>
          </a:stretch>
        </p:blipFill>
        <p:spPr bwMode="auto">
          <a:xfrm>
            <a:off x="5643570" y="4572008"/>
            <a:ext cx="1571635" cy="22859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0"/>
            <a:ext cx="8472518" cy="928670"/>
          </a:xfrm>
        </p:spPr>
        <p:txBody>
          <a:bodyPr/>
          <a:lstStyle/>
          <a:p>
            <a:r>
              <a:rPr lang="tr-TR" dirty="0" err="1" smtClean="0"/>
              <a:t>Bull</a:t>
            </a:r>
            <a:r>
              <a:rPr lang="tr-TR" dirty="0" smtClean="0"/>
              <a:t> </a:t>
            </a:r>
            <a:r>
              <a:rPr lang="tr-TR" dirty="0" err="1" smtClean="0"/>
              <a:t>Terrier</a:t>
            </a:r>
            <a:r>
              <a:rPr lang="tr-TR" dirty="0" smtClean="0"/>
              <a:t> </a:t>
            </a:r>
            <a:r>
              <a:rPr lang="tr-TR" dirty="0" err="1" smtClean="0"/>
              <a:t>Vucut</a:t>
            </a:r>
            <a:r>
              <a:rPr lang="tr-TR" dirty="0" smtClean="0"/>
              <a:t> </a:t>
            </a:r>
            <a:endParaRPr lang="tr-TR" dirty="0"/>
          </a:p>
        </p:txBody>
      </p:sp>
      <p:pic>
        <p:nvPicPr>
          <p:cNvPr id="8" name="7 İçerik Yer Tutucusu" descr="1140013165_1792.jpg"/>
          <p:cNvPicPr>
            <a:picLocks noGrp="1" noChangeAspect="1"/>
          </p:cNvPicPr>
          <p:nvPr>
            <p:ph idx="1"/>
          </p:nvPr>
        </p:nvPicPr>
        <p:blipFill>
          <a:blip r:embed="rId3"/>
          <a:stretch>
            <a:fillRect/>
          </a:stretch>
        </p:blipFill>
        <p:spPr>
          <a:xfrm>
            <a:off x="357158" y="928670"/>
            <a:ext cx="5214942" cy="3524250"/>
          </a:xfrm>
        </p:spPr>
      </p:pic>
      <p:pic>
        <p:nvPicPr>
          <p:cNvPr id="9" name="8 Resim" descr="6d388b8d85076889047e6c6a7f3bfc5f.jpg"/>
          <p:cNvPicPr>
            <a:picLocks noChangeAspect="1"/>
          </p:cNvPicPr>
          <p:nvPr/>
        </p:nvPicPr>
        <p:blipFill>
          <a:blip r:embed="rId4"/>
          <a:stretch>
            <a:fillRect/>
          </a:stretch>
        </p:blipFill>
        <p:spPr>
          <a:xfrm>
            <a:off x="6429388" y="1000108"/>
            <a:ext cx="2076450" cy="3048000"/>
          </a:xfrm>
          <a:prstGeom prst="rect">
            <a:avLst/>
          </a:prstGeom>
        </p:spPr>
      </p:pic>
      <p:pic>
        <p:nvPicPr>
          <p:cNvPr id="10" name="9 Resim" descr="best1_-_Copy.jpg"/>
          <p:cNvPicPr>
            <a:picLocks noChangeAspect="1"/>
          </p:cNvPicPr>
          <p:nvPr/>
        </p:nvPicPr>
        <p:blipFill>
          <a:blip r:embed="rId5"/>
          <a:stretch>
            <a:fillRect/>
          </a:stretch>
        </p:blipFill>
        <p:spPr>
          <a:xfrm>
            <a:off x="0" y="4500570"/>
            <a:ext cx="3000375" cy="2171700"/>
          </a:xfrm>
          <a:prstGeom prst="rect">
            <a:avLst/>
          </a:prstGeom>
        </p:spPr>
      </p:pic>
      <p:pic>
        <p:nvPicPr>
          <p:cNvPr id="12" name="11 Resim" descr="Boromir Quicksilver.JPG"/>
          <p:cNvPicPr>
            <a:picLocks noChangeAspect="1"/>
          </p:cNvPicPr>
          <p:nvPr/>
        </p:nvPicPr>
        <p:blipFill>
          <a:blip r:embed="rId6"/>
          <a:stretch>
            <a:fillRect/>
          </a:stretch>
        </p:blipFill>
        <p:spPr>
          <a:xfrm>
            <a:off x="3071802" y="4496413"/>
            <a:ext cx="2857520" cy="2361587"/>
          </a:xfrm>
          <a:prstGeom prst="rect">
            <a:avLst/>
          </a:prstGeom>
        </p:spPr>
      </p:pic>
      <p:pic>
        <p:nvPicPr>
          <p:cNvPr id="13" name="12 Resim" descr="Karma Silverwood Winner 2009.jpg"/>
          <p:cNvPicPr>
            <a:picLocks noChangeAspect="1"/>
          </p:cNvPicPr>
          <p:nvPr/>
        </p:nvPicPr>
        <p:blipFill>
          <a:blip r:embed="rId7"/>
          <a:stretch>
            <a:fillRect/>
          </a:stretch>
        </p:blipFill>
        <p:spPr>
          <a:xfrm>
            <a:off x="5985044" y="4500570"/>
            <a:ext cx="3158956" cy="235743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Uzuvlar </a:t>
            </a:r>
            <a:endParaRPr lang="tr-TR" dirty="0"/>
          </a:p>
        </p:txBody>
      </p:sp>
      <p:sp>
        <p:nvSpPr>
          <p:cNvPr id="3" name="2 İçerik Yer Tutucusu"/>
          <p:cNvSpPr>
            <a:spLocks noGrp="1"/>
          </p:cNvSpPr>
          <p:nvPr>
            <p:ph idx="1"/>
          </p:nvPr>
        </p:nvSpPr>
        <p:spPr>
          <a:xfrm>
            <a:off x="457200" y="714356"/>
            <a:ext cx="8229600" cy="4572032"/>
          </a:xfrm>
        </p:spPr>
        <p:txBody>
          <a:bodyPr>
            <a:normAutofit fontScale="77500" lnSpcReduction="20000"/>
          </a:bodyPr>
          <a:lstStyle/>
          <a:p>
            <a:r>
              <a:rPr lang="tr-TR" u="sng" dirty="0" smtClean="0"/>
              <a:t>ÖN BACAKLAR:</a:t>
            </a:r>
            <a:r>
              <a:rPr lang="tr-TR" dirty="0" smtClean="0"/>
              <a:t>									</a:t>
            </a:r>
          </a:p>
          <a:p>
            <a:r>
              <a:rPr lang="tr-TR" u="sng" dirty="0" smtClean="0"/>
              <a:t>Genel Görünüm:</a:t>
            </a:r>
            <a:r>
              <a:rPr lang="tr-TR" dirty="0" smtClean="0"/>
              <a:t> Köpek bacaklarının üstünde sağlam bir şekilde durmalı ve bacaklar kusursuz bir şekilde yere dik ve paralel olmalıdır. Yetişkin köpeklerde ön bacakların uzunluğu, göğüsün derinliği ile hemen hemen eşit olmalıdır.						</a:t>
            </a:r>
          </a:p>
          <a:p>
            <a:r>
              <a:rPr lang="tr-TR" u="sng" dirty="0" smtClean="0"/>
              <a:t>Omuz:</a:t>
            </a:r>
            <a:r>
              <a:rPr lang="tr-TR" dirty="0" smtClean="0"/>
              <a:t> Güçlü ve kaslıdır fakat ağır olmamalıdır. Kürek kemikleri geniş, yassı ve göğüs duvarına yakındır ve güzel şekilde geriye yerleşiktir. Ön bacaklarla rahat açılıdır. 							</a:t>
            </a:r>
          </a:p>
          <a:p>
            <a:r>
              <a:rPr lang="tr-TR" u="sng" dirty="0" smtClean="0"/>
              <a:t>Dirsek:</a:t>
            </a:r>
            <a:r>
              <a:rPr lang="tr-TR" dirty="0" smtClean="0"/>
              <a:t> Birbirine paralel, düz ve güçlü durmalıdır.				</a:t>
            </a:r>
          </a:p>
          <a:p>
            <a:r>
              <a:rPr lang="tr-TR" u="sng" dirty="0" smtClean="0"/>
              <a:t>Ön kol:</a:t>
            </a:r>
            <a:r>
              <a:rPr lang="tr-TR" dirty="0" smtClean="0"/>
              <a:t> Ön bacaklar güçlü, dairesel kemiklidir.		</a:t>
            </a:r>
          </a:p>
          <a:p>
            <a:r>
              <a:rPr lang="tr-TR" u="sng" dirty="0" smtClean="0"/>
              <a:t>Bilek:</a:t>
            </a:r>
            <a:r>
              <a:rPr lang="tr-TR" dirty="0" smtClean="0"/>
              <a:t> Diktir.</a:t>
            </a:r>
          </a:p>
          <a:p>
            <a:endParaRPr lang="tr-TR" dirty="0"/>
          </a:p>
        </p:txBody>
      </p:sp>
      <p:pic>
        <p:nvPicPr>
          <p:cNvPr id="4" name="3 Resim" descr="caa275062e028c658abf708b4f40132a.jpg"/>
          <p:cNvPicPr>
            <a:picLocks noChangeAspect="1"/>
          </p:cNvPicPr>
          <p:nvPr/>
        </p:nvPicPr>
        <p:blipFill>
          <a:blip r:embed="rId3"/>
          <a:stretch>
            <a:fillRect/>
          </a:stretch>
        </p:blipFill>
        <p:spPr>
          <a:xfrm>
            <a:off x="7143768" y="4290126"/>
            <a:ext cx="1745863" cy="2567874"/>
          </a:xfrm>
          <a:prstGeom prst="rect">
            <a:avLst/>
          </a:prstGeom>
        </p:spPr>
      </p:pic>
      <p:pic>
        <p:nvPicPr>
          <p:cNvPr id="6" name="5 Resim" descr="Boromir Quicksilver.JPG"/>
          <p:cNvPicPr>
            <a:picLocks noChangeAspect="1"/>
          </p:cNvPicPr>
          <p:nvPr/>
        </p:nvPicPr>
        <p:blipFill>
          <a:blip r:embed="rId4"/>
          <a:stretch>
            <a:fillRect/>
          </a:stretch>
        </p:blipFill>
        <p:spPr>
          <a:xfrm>
            <a:off x="3214678" y="4786322"/>
            <a:ext cx="3082090" cy="207167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0"/>
            <a:ext cx="8229600" cy="714356"/>
          </a:xfrm>
        </p:spPr>
        <p:txBody>
          <a:bodyPr>
            <a:normAutofit fontScale="90000"/>
          </a:bodyPr>
          <a:lstStyle/>
          <a:p>
            <a:r>
              <a:rPr lang="tr-TR" dirty="0" err="1" smtClean="0"/>
              <a:t>Bull</a:t>
            </a:r>
            <a:r>
              <a:rPr lang="tr-TR" dirty="0" smtClean="0"/>
              <a:t> </a:t>
            </a:r>
            <a:r>
              <a:rPr lang="tr-TR" dirty="0" err="1" smtClean="0"/>
              <a:t>Terrier</a:t>
            </a:r>
            <a:r>
              <a:rPr lang="tr-TR" dirty="0" smtClean="0"/>
              <a:t> Uzuvlar </a:t>
            </a:r>
            <a:endParaRPr lang="sr-Latn-CS" dirty="0" smtClean="0"/>
          </a:p>
        </p:txBody>
      </p:sp>
      <p:pic>
        <p:nvPicPr>
          <p:cNvPr id="16387" name="Picture 2" descr="C:\Users\Admin\Desktop\Skeniranje_15.12\BT\6.jpg"/>
          <p:cNvPicPr>
            <a:picLocks noGrp="1" noChangeAspect="1" noChangeArrowheads="1"/>
          </p:cNvPicPr>
          <p:nvPr>
            <p:ph idx="1"/>
          </p:nvPr>
        </p:nvPicPr>
        <p:blipFill>
          <a:blip r:embed="rId3"/>
          <a:srcRect/>
          <a:stretch>
            <a:fillRect/>
          </a:stretch>
        </p:blipFill>
        <p:spPr>
          <a:xfrm>
            <a:off x="0" y="1285860"/>
            <a:ext cx="5516039" cy="3857652"/>
          </a:xfrm>
          <a:noFill/>
        </p:spPr>
      </p:pic>
      <p:sp>
        <p:nvSpPr>
          <p:cNvPr id="33793" name="Rectangle 1"/>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0000"/>
                </a:solidFill>
                <a:effectLst/>
                <a:latin typeface="Open Sans"/>
                <a:cs typeface="Arial" pitchFamily="34" charset="0"/>
              </a:rPr>
              <a:t>  </a:t>
            </a:r>
            <a:endParaRPr kumimoji="0" lang="tr-TR" sz="1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200" b="1" i="0" u="sng" strike="noStrike" cap="none" normalizeH="0" baseline="0" dirty="0" err="1" smtClean="0">
                <a:ln>
                  <a:noFill/>
                </a:ln>
                <a:solidFill>
                  <a:srgbClr val="3F3F3F"/>
                </a:solidFill>
                <a:effectLst/>
                <a:latin typeface="Times New Roman" pitchFamily="18" charset="0"/>
                <a:cs typeface="Times New Roman" pitchFamily="18" charset="0"/>
              </a:rPr>
              <a:t>Forequarters</a:t>
            </a:r>
            <a:r>
              <a:rPr kumimoji="0" lang="tr-TR" sz="1200" b="0" i="0" u="none" strike="noStrike" cap="none" normalizeH="0" baseline="0" dirty="0" smtClean="0">
                <a:ln>
                  <a:noFill/>
                </a:ln>
                <a:solidFill>
                  <a:srgbClr val="3F3F3F"/>
                </a:solidFill>
                <a:effectLst/>
                <a:latin typeface="Times New Roman" pitchFamily="18" charset="0"/>
                <a:cs typeface="Times New Roman" pitchFamily="18" charset="0"/>
              </a:rPr>
              <a:t/>
            </a:r>
            <a:br>
              <a:rPr kumimoji="0" lang="tr-TR" sz="1200" b="0" i="0" u="none" strike="noStrike" cap="none" normalizeH="0" baseline="0" dirty="0" smtClean="0">
                <a:ln>
                  <a:noFill/>
                </a:ln>
                <a:solidFill>
                  <a:srgbClr val="3F3F3F"/>
                </a:solidFill>
                <a:effectLst/>
                <a:latin typeface="Times New Roman" pitchFamily="18" charset="0"/>
                <a:cs typeface="Times New Roman" pitchFamily="18" charset="0"/>
              </a:rPr>
            </a:br>
            <a:endParaRPr kumimoji="0" lang="tr-TR" sz="1200" b="0" i="0" u="none" strike="noStrike" cap="none" normalizeH="0" baseline="0" dirty="0" smtClean="0">
              <a:ln>
                <a:noFill/>
              </a:ln>
              <a:solidFill>
                <a:srgbClr val="000000"/>
              </a:solidFill>
              <a:effectLst/>
              <a:latin typeface="Open Sans"/>
              <a:cs typeface="Arial" pitchFamily="34" charset="0"/>
            </a:endParaRPr>
          </a:p>
        </p:txBody>
      </p:sp>
      <p:pic>
        <p:nvPicPr>
          <p:cNvPr id="33794" name="Picture 2" descr="Picture"/>
          <p:cNvPicPr>
            <a:picLocks noChangeAspect="1" noChangeArrowheads="1"/>
          </p:cNvPicPr>
          <p:nvPr/>
        </p:nvPicPr>
        <p:blipFill>
          <a:blip r:embed="rId4"/>
          <a:srcRect/>
          <a:stretch>
            <a:fillRect/>
          </a:stretch>
        </p:blipFill>
        <p:spPr bwMode="auto">
          <a:xfrm>
            <a:off x="5715008" y="1285860"/>
            <a:ext cx="3214678" cy="292895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58204" cy="928670"/>
          </a:xfrm>
        </p:spPr>
        <p:txBody>
          <a:bodyPr/>
          <a:lstStyle/>
          <a:p>
            <a:r>
              <a:rPr lang="tr-TR" dirty="0" err="1" smtClean="0"/>
              <a:t>Bull</a:t>
            </a:r>
            <a:r>
              <a:rPr lang="tr-TR" dirty="0" smtClean="0"/>
              <a:t> </a:t>
            </a:r>
            <a:r>
              <a:rPr lang="tr-TR" dirty="0" err="1" smtClean="0"/>
              <a:t>Terrier</a:t>
            </a:r>
            <a:r>
              <a:rPr lang="tr-TR" dirty="0" smtClean="0"/>
              <a:t> Uzuvlar </a:t>
            </a:r>
            <a:endParaRPr lang="tr-TR" dirty="0"/>
          </a:p>
        </p:txBody>
      </p:sp>
      <p:sp>
        <p:nvSpPr>
          <p:cNvPr id="3" name="2 İçerik Yer Tutucusu"/>
          <p:cNvSpPr>
            <a:spLocks noGrp="1"/>
          </p:cNvSpPr>
          <p:nvPr>
            <p:ph idx="1"/>
          </p:nvPr>
        </p:nvSpPr>
        <p:spPr>
          <a:xfrm>
            <a:off x="457200" y="857232"/>
            <a:ext cx="8229600" cy="5452128"/>
          </a:xfrm>
        </p:spPr>
        <p:txBody>
          <a:bodyPr/>
          <a:lstStyle/>
          <a:p>
            <a:endParaRPr lang="tr-TR" dirty="0"/>
          </a:p>
        </p:txBody>
      </p:sp>
      <p:pic>
        <p:nvPicPr>
          <p:cNvPr id="4" name="Picture 2" descr="C:\Users\Admin\Desktop\Skeniranje_15.12\BT\7.jpg"/>
          <p:cNvPicPr>
            <a:picLocks noChangeAspect="1" noChangeArrowheads="1"/>
          </p:cNvPicPr>
          <p:nvPr/>
        </p:nvPicPr>
        <p:blipFill>
          <a:blip r:embed="rId3"/>
          <a:srcRect/>
          <a:stretch>
            <a:fillRect/>
          </a:stretch>
        </p:blipFill>
        <p:spPr>
          <a:xfrm>
            <a:off x="500034" y="857232"/>
            <a:ext cx="3714776" cy="5429288"/>
          </a:xfrm>
          <a:prstGeom prst="rect">
            <a:avLst/>
          </a:prstGeom>
          <a:noFill/>
        </p:spPr>
      </p:pic>
      <p:pic>
        <p:nvPicPr>
          <p:cNvPr id="5" name="Picture 2" descr="C:\Users\Admin\Desktop\Skeniranje_15.12\BT\5.jpg"/>
          <p:cNvPicPr>
            <a:picLocks noChangeAspect="1" noChangeArrowheads="1"/>
          </p:cNvPicPr>
          <p:nvPr/>
        </p:nvPicPr>
        <p:blipFill>
          <a:blip r:embed="rId4"/>
          <a:srcRect/>
          <a:stretch>
            <a:fillRect/>
          </a:stretch>
        </p:blipFill>
        <p:spPr>
          <a:xfrm>
            <a:off x="5214942" y="928670"/>
            <a:ext cx="3429002" cy="53578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77826" name="Picture 2" descr="Picture"/>
          <p:cNvPicPr>
            <a:picLocks noChangeAspect="1" noChangeArrowheads="1"/>
          </p:cNvPicPr>
          <p:nvPr/>
        </p:nvPicPr>
        <p:blipFill>
          <a:blip r:embed="rId3"/>
          <a:srcRect/>
          <a:stretch>
            <a:fillRect/>
          </a:stretch>
        </p:blipFill>
        <p:spPr bwMode="auto">
          <a:xfrm>
            <a:off x="571472" y="2285992"/>
            <a:ext cx="8111118" cy="300039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lstStyle/>
          <a:p>
            <a:r>
              <a:rPr lang="tr-TR" dirty="0" err="1" smtClean="0"/>
              <a:t>Bull</a:t>
            </a:r>
            <a:r>
              <a:rPr lang="tr-TR" dirty="0" smtClean="0"/>
              <a:t> </a:t>
            </a:r>
            <a:r>
              <a:rPr lang="tr-TR" dirty="0" err="1" smtClean="0"/>
              <a:t>Terrier</a:t>
            </a:r>
            <a:r>
              <a:rPr lang="tr-TR" dirty="0" smtClean="0"/>
              <a:t> Uzuvlar </a:t>
            </a:r>
            <a:endParaRPr lang="tr-TR" dirty="0"/>
          </a:p>
        </p:txBody>
      </p:sp>
      <p:sp>
        <p:nvSpPr>
          <p:cNvPr id="3" name="2 İçerik Yer Tutucusu"/>
          <p:cNvSpPr>
            <a:spLocks noGrp="1"/>
          </p:cNvSpPr>
          <p:nvPr>
            <p:ph idx="1"/>
          </p:nvPr>
        </p:nvSpPr>
        <p:spPr>
          <a:xfrm>
            <a:off x="457200" y="857232"/>
            <a:ext cx="8229600" cy="3071834"/>
          </a:xfrm>
        </p:spPr>
        <p:txBody>
          <a:bodyPr>
            <a:normAutofit fontScale="77500" lnSpcReduction="20000"/>
          </a:bodyPr>
          <a:lstStyle/>
          <a:p>
            <a:r>
              <a:rPr lang="tr-TR" u="sng" dirty="0" smtClean="0"/>
              <a:t>ARKA BACAKLAR:</a:t>
            </a:r>
            <a:r>
              <a:rPr lang="tr-TR" dirty="0" smtClean="0"/>
              <a:t>								</a:t>
            </a:r>
          </a:p>
          <a:p>
            <a:r>
              <a:rPr lang="tr-TR" u="sng" dirty="0" smtClean="0"/>
              <a:t>Genel Görünüm:</a:t>
            </a:r>
            <a:r>
              <a:rPr lang="tr-TR" dirty="0" smtClean="0"/>
              <a:t>  Arka karşıdan bakıldığında bacaklar paraleldir.</a:t>
            </a:r>
          </a:p>
          <a:p>
            <a:r>
              <a:rPr lang="tr-TR" u="sng" dirty="0" smtClean="0"/>
              <a:t>Üst Baldırlar:</a:t>
            </a:r>
            <a:r>
              <a:rPr lang="tr-TR" dirty="0" smtClean="0"/>
              <a:t> Kaslıdır.	</a:t>
            </a:r>
          </a:p>
          <a:p>
            <a:r>
              <a:rPr lang="tr-TR" u="sng" dirty="0" smtClean="0"/>
              <a:t>Diz:</a:t>
            </a:r>
            <a:r>
              <a:rPr lang="tr-TR" dirty="0" smtClean="0"/>
              <a:t>  Eklemler iyi kıvrımlıdır.		</a:t>
            </a:r>
          </a:p>
          <a:p>
            <a:r>
              <a:rPr lang="tr-TR" u="sng" dirty="0" smtClean="0"/>
              <a:t>Alt Baldır:</a:t>
            </a:r>
            <a:r>
              <a:rPr lang="tr-TR" dirty="0" smtClean="0"/>
              <a:t> İyi gelişmiş, güçlü.</a:t>
            </a:r>
          </a:p>
          <a:p>
            <a:r>
              <a:rPr lang="tr-TR" u="sng" dirty="0" smtClean="0"/>
              <a:t>Arka Dirsek Eklem:</a:t>
            </a:r>
            <a:r>
              <a:rPr lang="tr-TR" dirty="0" smtClean="0"/>
              <a:t> İyi açılıdır.		</a:t>
            </a:r>
          </a:p>
          <a:p>
            <a:r>
              <a:rPr lang="tr-TR" u="sng" dirty="0" smtClean="0"/>
              <a:t>Arka Bilek:</a:t>
            </a:r>
            <a:r>
              <a:rPr lang="tr-TR" dirty="0" smtClean="0"/>
              <a:t> Ayak kemiği kısa ve güçlüdür.	</a:t>
            </a:r>
          </a:p>
          <a:p>
            <a:endParaRPr lang="tr-TR" dirty="0"/>
          </a:p>
        </p:txBody>
      </p:sp>
      <p:pic>
        <p:nvPicPr>
          <p:cNvPr id="4" name="Picture 2" descr="C:\Users\Admin\Desktop\Skeniranje_15.12\BT\13.jpg"/>
          <p:cNvPicPr>
            <a:picLocks noChangeAspect="1" noChangeArrowheads="1"/>
          </p:cNvPicPr>
          <p:nvPr/>
        </p:nvPicPr>
        <p:blipFill>
          <a:blip r:embed="rId3"/>
          <a:srcRect/>
          <a:stretch>
            <a:fillRect/>
          </a:stretch>
        </p:blipFill>
        <p:spPr>
          <a:xfrm>
            <a:off x="4714876" y="3786190"/>
            <a:ext cx="4429123" cy="3071810"/>
          </a:xfrm>
          <a:prstGeom prst="rect">
            <a:avLst/>
          </a:prstGeom>
          <a:noFill/>
        </p:spPr>
      </p:pic>
      <p:pic>
        <p:nvPicPr>
          <p:cNvPr id="3074" name="Picture 2" descr="C:\Users\falabella\Desktop\Bullterier Seminer\Boromir Quicksilver.JPG"/>
          <p:cNvPicPr>
            <a:picLocks noChangeAspect="1" noChangeArrowheads="1"/>
          </p:cNvPicPr>
          <p:nvPr/>
        </p:nvPicPr>
        <p:blipFill>
          <a:blip r:embed="rId4"/>
          <a:srcRect/>
          <a:stretch>
            <a:fillRect/>
          </a:stretch>
        </p:blipFill>
        <p:spPr bwMode="auto">
          <a:xfrm>
            <a:off x="785786" y="3904722"/>
            <a:ext cx="3573466" cy="295327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785794"/>
          </a:xfrm>
        </p:spPr>
        <p:txBody>
          <a:bodyPr>
            <a:normAutofit/>
          </a:bodyPr>
          <a:lstStyle/>
          <a:p>
            <a:r>
              <a:rPr lang="tr-TR" dirty="0" err="1" smtClean="0"/>
              <a:t>Bull</a:t>
            </a:r>
            <a:r>
              <a:rPr lang="tr-TR" dirty="0" smtClean="0"/>
              <a:t> </a:t>
            </a:r>
            <a:r>
              <a:rPr lang="tr-TR" dirty="0" err="1" smtClean="0"/>
              <a:t>Terrier</a:t>
            </a:r>
            <a:r>
              <a:rPr lang="tr-TR" dirty="0" smtClean="0"/>
              <a:t> Uzuvlar </a:t>
            </a:r>
            <a:endParaRPr lang="tr-TR" dirty="0"/>
          </a:p>
        </p:txBody>
      </p:sp>
      <p:pic>
        <p:nvPicPr>
          <p:cNvPr id="4" name="Picture 2" descr="C:\Users\Admin\Desktop\Skeniranje_15.12\BT\12.jpg"/>
          <p:cNvPicPr>
            <a:picLocks noChangeAspect="1" noChangeArrowheads="1"/>
          </p:cNvPicPr>
          <p:nvPr/>
        </p:nvPicPr>
        <p:blipFill>
          <a:blip r:embed="rId2"/>
          <a:srcRect/>
          <a:stretch>
            <a:fillRect/>
          </a:stretch>
        </p:blipFill>
        <p:spPr>
          <a:xfrm>
            <a:off x="642910" y="857232"/>
            <a:ext cx="3425825" cy="5214974"/>
          </a:xfrm>
          <a:prstGeom prst="rect">
            <a:avLst/>
          </a:prstGeom>
          <a:noFill/>
        </p:spPr>
      </p:pic>
      <p:pic>
        <p:nvPicPr>
          <p:cNvPr id="5" name="Picture 2" descr="C:\Users\Admin\Desktop\Skeniranje_15.12\BT\8.jpg"/>
          <p:cNvPicPr>
            <a:picLocks noGrp="1" noChangeAspect="1" noChangeArrowheads="1"/>
          </p:cNvPicPr>
          <p:nvPr>
            <p:ph idx="1"/>
          </p:nvPr>
        </p:nvPicPr>
        <p:blipFill>
          <a:blip r:embed="rId3"/>
          <a:srcRect/>
          <a:stretch>
            <a:fillRect/>
          </a:stretch>
        </p:blipFill>
        <p:spPr>
          <a:xfrm>
            <a:off x="4857752" y="857233"/>
            <a:ext cx="3564694" cy="5214974"/>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Uzuvlar </a:t>
            </a:r>
            <a:endParaRPr lang="tr-TR" dirty="0"/>
          </a:p>
        </p:txBody>
      </p:sp>
      <p:sp>
        <p:nvSpPr>
          <p:cNvPr id="3" name="2 İçerik Yer Tutucusu"/>
          <p:cNvSpPr>
            <a:spLocks noGrp="1"/>
          </p:cNvSpPr>
          <p:nvPr>
            <p:ph idx="1"/>
          </p:nvPr>
        </p:nvSpPr>
        <p:spPr>
          <a:xfrm>
            <a:off x="457200" y="1000108"/>
            <a:ext cx="8229600" cy="1714512"/>
          </a:xfrm>
        </p:spPr>
        <p:txBody>
          <a:bodyPr/>
          <a:lstStyle/>
          <a:p>
            <a:pPr>
              <a:buNone/>
            </a:pPr>
            <a:r>
              <a:rPr lang="tr-TR" sz="2400" u="sng" dirty="0" smtClean="0"/>
              <a:t>Ön ayaklar ( Patiler ) </a:t>
            </a:r>
            <a:r>
              <a:rPr lang="tr-TR" sz="2400" dirty="0" smtClean="0"/>
              <a:t>: Dairesel sıkı yapılı ve tırnaklar güçlü ve güzel eğimlidir.</a:t>
            </a:r>
          </a:p>
          <a:p>
            <a:pPr>
              <a:buNone/>
            </a:pPr>
            <a:r>
              <a:rPr lang="tr-TR" sz="2400" u="sng" dirty="0" smtClean="0"/>
              <a:t>Arka Ayaklar:</a:t>
            </a:r>
            <a:r>
              <a:rPr lang="tr-TR" sz="2400" dirty="0" smtClean="0"/>
              <a:t> Yuvarlak, kompakt ve düzgün kavisli tırnaklıdır.</a:t>
            </a:r>
          </a:p>
          <a:p>
            <a:pPr>
              <a:buNone/>
            </a:pPr>
            <a:endParaRPr lang="tr-TR" dirty="0" smtClean="0"/>
          </a:p>
          <a:p>
            <a:pPr>
              <a:buNone/>
            </a:pPr>
            <a:endParaRPr lang="tr-TR" dirty="0"/>
          </a:p>
        </p:txBody>
      </p:sp>
      <p:pic>
        <p:nvPicPr>
          <p:cNvPr id="4" name="Picture 2" descr="C:\Users\Admin\Desktop\Skeniranje_15.12\BT\15.jpg"/>
          <p:cNvPicPr>
            <a:picLocks noChangeAspect="1" noChangeArrowheads="1"/>
          </p:cNvPicPr>
          <p:nvPr/>
        </p:nvPicPr>
        <p:blipFill>
          <a:blip r:embed="rId2"/>
          <a:srcRect/>
          <a:stretch>
            <a:fillRect/>
          </a:stretch>
        </p:blipFill>
        <p:spPr>
          <a:xfrm>
            <a:off x="4643438" y="2357430"/>
            <a:ext cx="4052887" cy="4214818"/>
          </a:xfrm>
          <a:prstGeom prst="rect">
            <a:avLst/>
          </a:prstGeom>
          <a:noFill/>
        </p:spPr>
      </p:pic>
      <p:pic>
        <p:nvPicPr>
          <p:cNvPr id="5" name="4 Resim" descr="d687f05ba0457b8f947102803ad0a9bb.jpg"/>
          <p:cNvPicPr>
            <a:picLocks noChangeAspect="1"/>
          </p:cNvPicPr>
          <p:nvPr/>
        </p:nvPicPr>
        <p:blipFill>
          <a:blip r:embed="rId3"/>
          <a:stretch>
            <a:fillRect/>
          </a:stretch>
        </p:blipFill>
        <p:spPr>
          <a:xfrm>
            <a:off x="1142976" y="2612306"/>
            <a:ext cx="2747966" cy="37027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p:spPr>
        <p:txBody>
          <a:bodyPr>
            <a:normAutofit fontScale="90000"/>
          </a:bodyPr>
          <a:lstStyle/>
          <a:p>
            <a:r>
              <a:rPr lang="tr-TR" dirty="0" err="1" smtClean="0"/>
              <a:t>Bull</a:t>
            </a:r>
            <a:r>
              <a:rPr lang="tr-TR" dirty="0" smtClean="0"/>
              <a:t> </a:t>
            </a:r>
            <a:r>
              <a:rPr lang="tr-TR" dirty="0" err="1" smtClean="0"/>
              <a:t>Terrier</a:t>
            </a:r>
            <a:r>
              <a:rPr lang="tr-TR" dirty="0" smtClean="0"/>
              <a:t> Geçmişi</a:t>
            </a:r>
            <a:endParaRPr lang="tr-TR" dirty="0"/>
          </a:p>
        </p:txBody>
      </p:sp>
      <p:sp>
        <p:nvSpPr>
          <p:cNvPr id="3" name="2 İçerik Yer Tutucusu"/>
          <p:cNvSpPr>
            <a:spLocks noGrp="1"/>
          </p:cNvSpPr>
          <p:nvPr>
            <p:ph idx="1"/>
          </p:nvPr>
        </p:nvSpPr>
        <p:spPr>
          <a:xfrm>
            <a:off x="457200" y="928670"/>
            <a:ext cx="8229600" cy="5380690"/>
          </a:xfrm>
        </p:spPr>
        <p:txBody>
          <a:bodyPr>
            <a:normAutofit/>
          </a:bodyPr>
          <a:lstStyle/>
          <a:p>
            <a:r>
              <a:rPr lang="tr-TR" sz="2000" dirty="0" smtClean="0"/>
              <a:t>Irkın geçmişinde;  Eski Tip İngiliz </a:t>
            </a:r>
            <a:r>
              <a:rPr lang="tr-TR" sz="2000" dirty="0" err="1" smtClean="0"/>
              <a:t>Bulldog</a:t>
            </a:r>
            <a:r>
              <a:rPr lang="tr-TR" sz="2000" dirty="0" smtClean="0"/>
              <a:t>, Beyaz </a:t>
            </a:r>
            <a:r>
              <a:rPr lang="tr-TR" sz="2000" dirty="0" err="1" smtClean="0"/>
              <a:t>Terrier</a:t>
            </a:r>
            <a:r>
              <a:rPr lang="tr-TR" sz="2000" dirty="0" smtClean="0"/>
              <a:t>, </a:t>
            </a:r>
            <a:r>
              <a:rPr lang="tr-TR" sz="2000" dirty="0" err="1" smtClean="0"/>
              <a:t>Dalmaçyalı</a:t>
            </a:r>
            <a:r>
              <a:rPr lang="tr-TR" sz="2000" dirty="0" smtClean="0"/>
              <a:t> ana köpekler olarak yer almakta, bunun dışında birkaç ırk daha az sayıda çaprazlamada yer almıştır. Fakat bugün ana olarak ırkın  belirleyicisi </a:t>
            </a:r>
            <a:r>
              <a:rPr lang="tr-TR" sz="2000" dirty="0" err="1" smtClean="0"/>
              <a:t>Bulldog</a:t>
            </a:r>
            <a:r>
              <a:rPr lang="tr-TR" sz="2000" dirty="0" smtClean="0"/>
              <a:t>  ve </a:t>
            </a:r>
            <a:r>
              <a:rPr lang="tr-TR" sz="2000" dirty="0" err="1" smtClean="0"/>
              <a:t>Terrier</a:t>
            </a:r>
            <a:r>
              <a:rPr lang="tr-TR" sz="2000" dirty="0" smtClean="0"/>
              <a:t> özellikleridir.</a:t>
            </a:r>
          </a:p>
          <a:p>
            <a:r>
              <a:rPr lang="tr-TR" sz="2000" b="1" dirty="0" err="1" smtClean="0"/>
              <a:t>Bulldog</a:t>
            </a:r>
            <a:r>
              <a:rPr lang="tr-TR" sz="2000" b="1" dirty="0" smtClean="0"/>
              <a:t>; </a:t>
            </a:r>
            <a:r>
              <a:rPr lang="tr-TR" sz="2000" dirty="0" smtClean="0"/>
              <a:t>Bugünkü </a:t>
            </a:r>
            <a:r>
              <a:rPr lang="tr-TR" sz="2000" dirty="0" err="1" smtClean="0"/>
              <a:t>Bullterrier</a:t>
            </a:r>
            <a:r>
              <a:rPr lang="tr-TR" sz="2000" dirty="0" smtClean="0"/>
              <a:t> in güçlü yapısını, sağlam kemiklerini, geniş göğüs kapasitesini, sağlam ve güçlü diş yapısını, renkli tüylü örnekler ve genel tüy yapısının içinde kendini gösterir.  Bazı ırk standartlarındaki istenmeyen özellikler de yine </a:t>
            </a:r>
            <a:r>
              <a:rPr lang="tr-TR" sz="2000" dirty="0" err="1" smtClean="0"/>
              <a:t>bulldog</a:t>
            </a:r>
            <a:r>
              <a:rPr lang="tr-TR" sz="2000" dirty="0" smtClean="0"/>
              <a:t> kanından gelmektedir; büyük orantısız kafa, </a:t>
            </a:r>
            <a:r>
              <a:rPr lang="tr-TR" sz="2000" dirty="0" err="1" smtClean="0"/>
              <a:t>undershoot</a:t>
            </a:r>
            <a:r>
              <a:rPr lang="tr-TR" sz="2000" dirty="0" smtClean="0"/>
              <a:t> diş yapısı, yuvarlak göz, </a:t>
            </a:r>
            <a:r>
              <a:rPr lang="tr-TR" sz="2000" dirty="0" err="1" smtClean="0"/>
              <a:t>pikmentasyon</a:t>
            </a:r>
            <a:r>
              <a:rPr lang="tr-TR" sz="2000" dirty="0" smtClean="0"/>
              <a:t> problemleri …</a:t>
            </a:r>
          </a:p>
          <a:p>
            <a:r>
              <a:rPr lang="tr-TR" sz="2000" b="1" dirty="0" err="1" smtClean="0"/>
              <a:t>Terrier</a:t>
            </a:r>
            <a:r>
              <a:rPr lang="tr-TR" sz="2000" b="1" dirty="0" smtClean="0"/>
              <a:t>; </a:t>
            </a:r>
            <a:r>
              <a:rPr lang="tr-TR" sz="2000" dirty="0" smtClean="0"/>
              <a:t>Bugünkü </a:t>
            </a:r>
            <a:r>
              <a:rPr lang="tr-TR" sz="2000" dirty="0" err="1" smtClean="0"/>
              <a:t>Bullterrierler</a:t>
            </a:r>
            <a:r>
              <a:rPr lang="tr-TR" sz="2000" dirty="0" smtClean="0"/>
              <a:t> çevik ve enerjik yapısını, ufak ve özel ifadeli gözleri, dik kulakları, düz ve paralel bacak yapısını, ufak ve sıkı basan patilerini, düz beyaz kürkünü de </a:t>
            </a:r>
            <a:r>
              <a:rPr lang="tr-TR" sz="2000" dirty="0" err="1" smtClean="0"/>
              <a:t>terrir</a:t>
            </a:r>
            <a:r>
              <a:rPr lang="tr-TR" sz="2000" dirty="0" smtClean="0"/>
              <a:t> kanından almıştır. Aynı </a:t>
            </a:r>
            <a:r>
              <a:rPr lang="tr-TR" sz="2000" dirty="0" err="1" smtClean="0"/>
              <a:t>terrier</a:t>
            </a:r>
            <a:r>
              <a:rPr lang="tr-TR" sz="2000" dirty="0" smtClean="0"/>
              <a:t> kanı bazen istenmeyen;  hafif vücut ve kemik yapısını, fazla üst çıkışlı kuyruk </a:t>
            </a:r>
            <a:r>
              <a:rPr lang="tr-TR" sz="2000" dirty="0" err="1" smtClean="0"/>
              <a:t>bağalntısını</a:t>
            </a:r>
            <a:r>
              <a:rPr lang="tr-TR" sz="2000" dirty="0" smtClean="0"/>
              <a:t> da getirebilmektedir.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000108"/>
          </a:xfrm>
        </p:spPr>
        <p:txBody>
          <a:bodyPr/>
          <a:lstStyle/>
          <a:p>
            <a:r>
              <a:rPr lang="tr-TR" dirty="0" err="1" smtClean="0"/>
              <a:t>Bull</a:t>
            </a:r>
            <a:r>
              <a:rPr lang="tr-TR" dirty="0" smtClean="0"/>
              <a:t> </a:t>
            </a:r>
            <a:r>
              <a:rPr lang="tr-TR" dirty="0" err="1" smtClean="0"/>
              <a:t>Terrier</a:t>
            </a:r>
            <a:r>
              <a:rPr lang="tr-TR" dirty="0" smtClean="0"/>
              <a:t> Hareket </a:t>
            </a:r>
            <a:endParaRPr lang="tr-TR" dirty="0"/>
          </a:p>
        </p:txBody>
      </p:sp>
      <p:sp>
        <p:nvSpPr>
          <p:cNvPr id="3" name="2 İçerik Yer Tutucusu"/>
          <p:cNvSpPr>
            <a:spLocks noGrp="1"/>
          </p:cNvSpPr>
          <p:nvPr>
            <p:ph idx="1"/>
          </p:nvPr>
        </p:nvSpPr>
        <p:spPr>
          <a:xfrm>
            <a:off x="457200" y="857232"/>
            <a:ext cx="8229600" cy="2714644"/>
          </a:xfrm>
        </p:spPr>
        <p:txBody>
          <a:bodyPr>
            <a:normAutofit/>
          </a:bodyPr>
          <a:lstStyle/>
          <a:p>
            <a:r>
              <a:rPr lang="tr-TR" sz="2400" b="1" u="sng" dirty="0" smtClean="0"/>
              <a:t>YÜRÜYÜŞ/HAREKET:</a:t>
            </a:r>
            <a:r>
              <a:rPr lang="tr-TR" sz="2400" dirty="0" smtClean="0"/>
              <a:t>	Hafif yaylı fakat sıkı yapılı görüntüde, rahat ve yeri kavrayıcı bir harekete sahiptir. Hareket sırasında ön ve arka bacaklar paralel hareket eder, sadece daha hızlı adımlarda bacaklar merkez çizgiye doğru yakınlaşmaktadır. Ön bacaklar iyi uzanır, arka bacaklar kalçadan rahatça ve güçlü hareket etmektedir.</a:t>
            </a:r>
          </a:p>
          <a:p>
            <a:endParaRPr lang="tr-TR" dirty="0"/>
          </a:p>
        </p:txBody>
      </p:sp>
      <p:pic>
        <p:nvPicPr>
          <p:cNvPr id="4098" name="Picture 2"/>
          <p:cNvPicPr>
            <a:picLocks noChangeAspect="1" noChangeArrowheads="1"/>
          </p:cNvPicPr>
          <p:nvPr/>
        </p:nvPicPr>
        <p:blipFill>
          <a:blip r:embed="rId3"/>
          <a:srcRect/>
          <a:stretch>
            <a:fillRect/>
          </a:stretch>
        </p:blipFill>
        <p:spPr bwMode="auto">
          <a:xfrm>
            <a:off x="1071538" y="3666408"/>
            <a:ext cx="3286148" cy="238453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5072066" y="3643314"/>
            <a:ext cx="3372949"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071546"/>
          </a:xfrm>
        </p:spPr>
        <p:txBody>
          <a:bodyPr/>
          <a:lstStyle/>
          <a:p>
            <a:r>
              <a:rPr lang="tr-TR" dirty="0" err="1" smtClean="0"/>
              <a:t>Bull</a:t>
            </a:r>
            <a:r>
              <a:rPr lang="tr-TR" dirty="0" smtClean="0"/>
              <a:t> </a:t>
            </a:r>
            <a:r>
              <a:rPr lang="tr-TR" dirty="0" err="1" smtClean="0"/>
              <a:t>Terrier</a:t>
            </a:r>
            <a:r>
              <a:rPr lang="tr-TR" dirty="0" smtClean="0"/>
              <a:t> Hareket </a:t>
            </a:r>
            <a:endParaRPr lang="tr-TR" dirty="0"/>
          </a:p>
        </p:txBody>
      </p:sp>
      <p:pic>
        <p:nvPicPr>
          <p:cNvPr id="5122" name="Picture 2"/>
          <p:cNvPicPr>
            <a:picLocks noGrp="1" noChangeAspect="1" noChangeArrowheads="1"/>
          </p:cNvPicPr>
          <p:nvPr>
            <p:ph idx="1"/>
          </p:nvPr>
        </p:nvPicPr>
        <p:blipFill>
          <a:blip r:embed="rId2"/>
          <a:srcRect/>
          <a:stretch>
            <a:fillRect/>
          </a:stretch>
        </p:blipFill>
        <p:spPr bwMode="auto">
          <a:xfrm>
            <a:off x="3852992" y="1071546"/>
            <a:ext cx="1766753" cy="2566989"/>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6286512" y="1080424"/>
            <a:ext cx="1752601" cy="2520012"/>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1142976" y="1079484"/>
            <a:ext cx="1771651" cy="2559051"/>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1157062" y="3929066"/>
            <a:ext cx="1738515" cy="2571768"/>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a:srcRect/>
          <a:stretch>
            <a:fillRect/>
          </a:stretch>
        </p:blipFill>
        <p:spPr bwMode="auto">
          <a:xfrm>
            <a:off x="3857620" y="3929066"/>
            <a:ext cx="1731786" cy="2500330"/>
          </a:xfrm>
          <a:prstGeom prst="rect">
            <a:avLst/>
          </a:prstGeom>
          <a:noFill/>
          <a:ln w="9525">
            <a:noFill/>
            <a:miter lim="800000"/>
            <a:headEnd/>
            <a:tailEnd/>
          </a:ln>
          <a:effectLst/>
        </p:spPr>
      </p:pic>
      <p:pic>
        <p:nvPicPr>
          <p:cNvPr id="5127" name="Picture 7"/>
          <p:cNvPicPr>
            <a:picLocks noChangeAspect="1" noChangeArrowheads="1"/>
          </p:cNvPicPr>
          <p:nvPr/>
        </p:nvPicPr>
        <p:blipFill>
          <a:blip r:embed="rId7"/>
          <a:srcRect/>
          <a:stretch>
            <a:fillRect/>
          </a:stretch>
        </p:blipFill>
        <p:spPr bwMode="auto">
          <a:xfrm>
            <a:off x="6322046" y="3929066"/>
            <a:ext cx="1707542"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lstStyle/>
          <a:p>
            <a:r>
              <a:rPr lang="tr-TR" dirty="0" err="1" smtClean="0"/>
              <a:t>Bull</a:t>
            </a:r>
            <a:r>
              <a:rPr lang="tr-TR" dirty="0" smtClean="0"/>
              <a:t> </a:t>
            </a:r>
            <a:r>
              <a:rPr lang="tr-TR" dirty="0" err="1" smtClean="0"/>
              <a:t>Terrier</a:t>
            </a:r>
            <a:r>
              <a:rPr lang="tr-TR" dirty="0" smtClean="0"/>
              <a:t> Hareket </a:t>
            </a:r>
            <a:endParaRPr lang="tr-TR" dirty="0"/>
          </a:p>
        </p:txBody>
      </p:sp>
      <p:pic>
        <p:nvPicPr>
          <p:cNvPr id="6146" name="Picture 2"/>
          <p:cNvPicPr>
            <a:picLocks noGrp="1" noChangeAspect="1" noChangeArrowheads="1"/>
          </p:cNvPicPr>
          <p:nvPr>
            <p:ph idx="1"/>
          </p:nvPr>
        </p:nvPicPr>
        <p:blipFill>
          <a:blip r:embed="rId2"/>
          <a:srcRect/>
          <a:stretch>
            <a:fillRect/>
          </a:stretch>
        </p:blipFill>
        <p:spPr bwMode="auto">
          <a:xfrm>
            <a:off x="785786" y="1000108"/>
            <a:ext cx="1619250" cy="23622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3714744" y="1000108"/>
            <a:ext cx="1571625" cy="238125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6643702" y="1000108"/>
            <a:ext cx="1600200" cy="2333625"/>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785786" y="4143380"/>
            <a:ext cx="1600200" cy="22479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a:srcRect/>
          <a:stretch>
            <a:fillRect/>
          </a:stretch>
        </p:blipFill>
        <p:spPr bwMode="auto">
          <a:xfrm>
            <a:off x="3786182" y="4143380"/>
            <a:ext cx="1457325" cy="2305050"/>
          </a:xfrm>
          <a:prstGeom prst="rect">
            <a:avLst/>
          </a:prstGeom>
          <a:noFill/>
          <a:ln w="9525">
            <a:noFill/>
            <a:miter lim="800000"/>
            <a:headEnd/>
            <a:tailEnd/>
          </a:ln>
          <a:effectLst/>
        </p:spPr>
      </p:pic>
      <p:pic>
        <p:nvPicPr>
          <p:cNvPr id="6151" name="Picture 7"/>
          <p:cNvPicPr>
            <a:picLocks noChangeAspect="1" noChangeArrowheads="1"/>
          </p:cNvPicPr>
          <p:nvPr/>
        </p:nvPicPr>
        <p:blipFill>
          <a:blip r:embed="rId7"/>
          <a:srcRect/>
          <a:stretch>
            <a:fillRect/>
          </a:stretch>
        </p:blipFill>
        <p:spPr bwMode="auto">
          <a:xfrm>
            <a:off x="6643702" y="4071942"/>
            <a:ext cx="1619250" cy="2266950"/>
          </a:xfrm>
          <a:prstGeom prst="rect">
            <a:avLst/>
          </a:prstGeom>
          <a:noFill/>
          <a:ln w="9525">
            <a:noFill/>
            <a:miter lim="800000"/>
            <a:headEnd/>
            <a:tailEnd/>
          </a:ln>
          <a:effectLst/>
        </p:spPr>
      </p:pic>
      <p:sp>
        <p:nvSpPr>
          <p:cNvPr id="11" name="10 Dikdörtgen"/>
          <p:cNvSpPr/>
          <p:nvPr/>
        </p:nvSpPr>
        <p:spPr>
          <a:xfrm>
            <a:off x="3787170" y="3244334"/>
            <a:ext cx="184731" cy="369332"/>
          </a:xfrm>
          <a:prstGeom prst="rect">
            <a:avLst/>
          </a:prstGeom>
        </p:spPr>
        <p:txBody>
          <a:bodyPr wrap="none">
            <a:spAutoFit/>
          </a:bodyPr>
          <a:lstStyle/>
          <a:p>
            <a:endParaRPr lang="tr-T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857232"/>
          </a:xfrm>
        </p:spPr>
        <p:txBody>
          <a:bodyPr/>
          <a:lstStyle/>
          <a:p>
            <a:r>
              <a:rPr lang="tr-TR" dirty="0" err="1" smtClean="0"/>
              <a:t>Bull</a:t>
            </a:r>
            <a:r>
              <a:rPr lang="tr-TR" dirty="0" smtClean="0"/>
              <a:t> </a:t>
            </a:r>
            <a:r>
              <a:rPr lang="tr-TR" dirty="0" err="1" smtClean="0"/>
              <a:t>Terrier</a:t>
            </a:r>
            <a:r>
              <a:rPr lang="tr-TR" dirty="0" smtClean="0"/>
              <a:t> Hareket </a:t>
            </a:r>
            <a:endParaRPr lang="tr-TR" dirty="0"/>
          </a:p>
        </p:txBody>
      </p:sp>
      <p:pic>
        <p:nvPicPr>
          <p:cNvPr id="7170" name="Picture 2"/>
          <p:cNvPicPr>
            <a:picLocks noGrp="1" noChangeAspect="1" noChangeArrowheads="1"/>
          </p:cNvPicPr>
          <p:nvPr>
            <p:ph idx="1"/>
          </p:nvPr>
        </p:nvPicPr>
        <p:blipFill>
          <a:blip r:embed="rId2"/>
          <a:srcRect/>
          <a:stretch>
            <a:fillRect/>
          </a:stretch>
        </p:blipFill>
        <p:spPr bwMode="auto">
          <a:xfrm>
            <a:off x="1142976" y="1285860"/>
            <a:ext cx="2428892" cy="3570179"/>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5429256" y="1214422"/>
            <a:ext cx="2501766" cy="3612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000108"/>
          </a:xfrm>
        </p:spPr>
        <p:txBody>
          <a:bodyPr/>
          <a:lstStyle/>
          <a:p>
            <a:r>
              <a:rPr lang="tr-TR" dirty="0" err="1" smtClean="0"/>
              <a:t>Bull</a:t>
            </a:r>
            <a:r>
              <a:rPr lang="tr-TR" dirty="0" smtClean="0"/>
              <a:t> </a:t>
            </a:r>
            <a:r>
              <a:rPr lang="tr-TR" dirty="0" err="1" smtClean="0"/>
              <a:t>Terrier</a:t>
            </a:r>
            <a:r>
              <a:rPr lang="tr-TR" dirty="0" smtClean="0"/>
              <a:t> Tüy &amp; Renk</a:t>
            </a:r>
            <a:endParaRPr lang="tr-TR" dirty="0"/>
          </a:p>
        </p:txBody>
      </p:sp>
      <p:sp>
        <p:nvSpPr>
          <p:cNvPr id="3" name="2 İçerik Yer Tutucusu"/>
          <p:cNvSpPr>
            <a:spLocks noGrp="1"/>
          </p:cNvSpPr>
          <p:nvPr>
            <p:ph idx="1"/>
          </p:nvPr>
        </p:nvSpPr>
        <p:spPr>
          <a:xfrm>
            <a:off x="457200" y="1000108"/>
            <a:ext cx="8229600" cy="4857784"/>
          </a:xfrm>
        </p:spPr>
        <p:txBody>
          <a:bodyPr>
            <a:normAutofit fontScale="85000" lnSpcReduction="20000"/>
          </a:bodyPr>
          <a:lstStyle/>
          <a:p>
            <a:r>
              <a:rPr lang="tr-TR" b="1" u="sng" dirty="0" smtClean="0"/>
              <a:t>DERİ:</a:t>
            </a:r>
            <a:r>
              <a:rPr lang="tr-TR" dirty="0" smtClean="0"/>
              <a:t> Köpeği vücuduna oturmuş gergin yapıdadır. </a:t>
            </a:r>
          </a:p>
          <a:p>
            <a:endParaRPr lang="tr-TR" b="1" u="sng" dirty="0" smtClean="0"/>
          </a:p>
          <a:p>
            <a:r>
              <a:rPr lang="tr-TR" b="1" u="sng" dirty="0" smtClean="0"/>
              <a:t>KÜRK:</a:t>
            </a:r>
            <a:r>
              <a:rPr lang="tr-TR" b="1" dirty="0" smtClean="0"/>
              <a:t>							</a:t>
            </a:r>
          </a:p>
          <a:p>
            <a:r>
              <a:rPr lang="tr-TR" u="sng" dirty="0" smtClean="0"/>
              <a:t>Tüy:</a:t>
            </a:r>
            <a:r>
              <a:rPr lang="tr-TR" dirty="0" smtClean="0"/>
              <a:t> Parlak sağlıklı görüntüde kısa, düz ve vücuda yatıktır, hafif sert dokuya sahiptir.  Kış döneminde yumuşak yapılı iç tüye sahip olabilir. </a:t>
            </a:r>
            <a:r>
              <a:rPr lang="tr-TR" u="sng" dirty="0" smtClean="0"/>
              <a:t>Renk:</a:t>
            </a:r>
            <a:r>
              <a:rPr lang="tr-TR" dirty="0" smtClean="0"/>
              <a:t> Beyaz için, düz beyaz tüylüdür. Deri </a:t>
            </a:r>
            <a:r>
              <a:rPr lang="tr-TR" dirty="0" err="1" smtClean="0"/>
              <a:t>pigmentasyonu</a:t>
            </a:r>
            <a:r>
              <a:rPr lang="tr-TR" dirty="0" smtClean="0"/>
              <a:t> ve kafada lekeler kabul edilebilirdir. Renkli tüylüler için; tüm renkler eşit olmakla birlikte, </a:t>
            </a:r>
            <a:r>
              <a:rPr lang="tr-TR" dirty="0" err="1" smtClean="0"/>
              <a:t>brindle</a:t>
            </a:r>
            <a:r>
              <a:rPr lang="tr-TR" dirty="0" smtClean="0"/>
              <a:t> tüy tercih edilir. Siyah </a:t>
            </a:r>
            <a:r>
              <a:rPr lang="tr-TR" dirty="0" err="1" smtClean="0"/>
              <a:t>brindle</a:t>
            </a:r>
            <a:r>
              <a:rPr lang="tr-TR" dirty="0" smtClean="0"/>
              <a:t>, kızıl, açık kahverengi ve üç renkli (</a:t>
            </a:r>
            <a:r>
              <a:rPr lang="tr-TR" dirty="0" err="1" smtClean="0"/>
              <a:t>tricolour</a:t>
            </a:r>
            <a:r>
              <a:rPr lang="tr-TR" dirty="0" smtClean="0"/>
              <a:t>) kürkler kabul edilebilirdir. Beyaz tüylü köpeklerde  tik(çentik) şeklindeki lekeler istenilmemektedir. Mavi ve  ciğer tonları kabul edilmemektedir. </a:t>
            </a:r>
          </a:p>
          <a:p>
            <a:endParaRPr lang="tr-T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Tüy &amp; Renk</a:t>
            </a:r>
            <a:endParaRPr lang="tr-TR" dirty="0"/>
          </a:p>
        </p:txBody>
      </p:sp>
      <p:pic>
        <p:nvPicPr>
          <p:cNvPr id="8194" name="Picture 2" descr="C:\Users\falabella\Desktop\Bullterier Seminer\dsc00884_v1_zkhz.jpg"/>
          <p:cNvPicPr>
            <a:picLocks noChangeAspect="1" noChangeArrowheads="1"/>
          </p:cNvPicPr>
          <p:nvPr/>
        </p:nvPicPr>
        <p:blipFill>
          <a:blip r:embed="rId3" cstate="print"/>
          <a:srcRect/>
          <a:stretch>
            <a:fillRect/>
          </a:stretch>
        </p:blipFill>
        <p:spPr bwMode="auto">
          <a:xfrm>
            <a:off x="500034" y="1071546"/>
            <a:ext cx="3000396" cy="2071702"/>
          </a:xfrm>
          <a:prstGeom prst="rect">
            <a:avLst/>
          </a:prstGeom>
          <a:noFill/>
        </p:spPr>
      </p:pic>
      <p:pic>
        <p:nvPicPr>
          <p:cNvPr id="8197" name="Picture 5" descr="C:\Users\falabella\Desktop\Bullterier Seminer\Bull_terrier_2.jpg"/>
          <p:cNvPicPr>
            <a:picLocks noChangeAspect="1" noChangeArrowheads="1"/>
          </p:cNvPicPr>
          <p:nvPr/>
        </p:nvPicPr>
        <p:blipFill>
          <a:blip r:embed="rId4"/>
          <a:srcRect/>
          <a:stretch>
            <a:fillRect/>
          </a:stretch>
        </p:blipFill>
        <p:spPr bwMode="auto">
          <a:xfrm>
            <a:off x="500034" y="3714752"/>
            <a:ext cx="2733675" cy="1993900"/>
          </a:xfrm>
          <a:prstGeom prst="rect">
            <a:avLst/>
          </a:prstGeom>
          <a:noFill/>
        </p:spPr>
      </p:pic>
      <p:pic>
        <p:nvPicPr>
          <p:cNvPr id="8" name="7 Resim" descr="6d388b8d85076889047e6c6a7f3bfc5f.jpg"/>
          <p:cNvPicPr>
            <a:picLocks noChangeAspect="1"/>
          </p:cNvPicPr>
          <p:nvPr/>
        </p:nvPicPr>
        <p:blipFill>
          <a:blip r:embed="rId5"/>
          <a:stretch>
            <a:fillRect/>
          </a:stretch>
        </p:blipFill>
        <p:spPr>
          <a:xfrm>
            <a:off x="7067550" y="3810000"/>
            <a:ext cx="2076450" cy="3048000"/>
          </a:xfrm>
          <a:prstGeom prst="rect">
            <a:avLst/>
          </a:prstGeom>
        </p:spPr>
      </p:pic>
      <p:pic>
        <p:nvPicPr>
          <p:cNvPr id="4098" name="Picture 2" descr="C:\Users\falabella\Desktop\Bullterier Seminer\MiniatureBullTerrier_hero.jpg"/>
          <p:cNvPicPr>
            <a:picLocks noChangeAspect="1" noChangeArrowheads="1"/>
          </p:cNvPicPr>
          <p:nvPr/>
        </p:nvPicPr>
        <p:blipFill>
          <a:blip r:embed="rId6"/>
          <a:srcRect/>
          <a:stretch>
            <a:fillRect/>
          </a:stretch>
        </p:blipFill>
        <p:spPr bwMode="auto">
          <a:xfrm>
            <a:off x="3643306" y="3429000"/>
            <a:ext cx="2668619" cy="2543171"/>
          </a:xfrm>
          <a:prstGeom prst="rect">
            <a:avLst/>
          </a:prstGeom>
          <a:noFill/>
        </p:spPr>
      </p:pic>
      <p:pic>
        <p:nvPicPr>
          <p:cNvPr id="9" name="8 Resim" descr="IMG_2288_3.JPG"/>
          <p:cNvPicPr>
            <a:picLocks noChangeAspect="1"/>
          </p:cNvPicPr>
          <p:nvPr/>
        </p:nvPicPr>
        <p:blipFill>
          <a:blip r:embed="rId7"/>
          <a:stretch>
            <a:fillRect/>
          </a:stretch>
        </p:blipFill>
        <p:spPr>
          <a:xfrm>
            <a:off x="5715008" y="1039756"/>
            <a:ext cx="2928958" cy="2387101"/>
          </a:xfrm>
          <a:prstGeom prst="rect">
            <a:avLst/>
          </a:prstGeom>
        </p:spPr>
      </p:pic>
      <p:sp>
        <p:nvSpPr>
          <p:cNvPr id="10" name="9 İçerik Yer Tutucusu"/>
          <p:cNvSpPr>
            <a:spLocks noGrp="1"/>
          </p:cNvSpPr>
          <p:nvPr>
            <p:ph idx="1"/>
          </p:nvPr>
        </p:nvSpPr>
        <p:spPr>
          <a:xfrm flipV="1">
            <a:off x="457200" y="6309360"/>
            <a:ext cx="8229600" cy="48598"/>
          </a:xfrm>
        </p:spPr>
        <p:txBody>
          <a:bodyPr>
            <a:normAutofit fontScale="25000" lnSpcReduction="20000"/>
          </a:bodyPr>
          <a:lstStyle/>
          <a:p>
            <a:endParaRPr lang="tr-T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714356"/>
          </a:xfrm>
        </p:spPr>
        <p:txBody>
          <a:bodyPr>
            <a:normAutofit fontScale="90000"/>
          </a:bodyPr>
          <a:lstStyle/>
          <a:p>
            <a:r>
              <a:rPr lang="tr-TR" dirty="0" err="1" smtClean="0"/>
              <a:t>Bull</a:t>
            </a:r>
            <a:r>
              <a:rPr lang="tr-TR" dirty="0" smtClean="0"/>
              <a:t> </a:t>
            </a:r>
            <a:r>
              <a:rPr lang="tr-TR" dirty="0" err="1" smtClean="0"/>
              <a:t>Terrier</a:t>
            </a:r>
            <a:r>
              <a:rPr lang="tr-TR" dirty="0" smtClean="0"/>
              <a:t> Tüy &amp; Renk</a:t>
            </a:r>
            <a:endParaRPr lang="tr-TR" dirty="0"/>
          </a:p>
        </p:txBody>
      </p:sp>
      <p:sp>
        <p:nvSpPr>
          <p:cNvPr id="3" name="2 İçerik Yer Tutucusu"/>
          <p:cNvSpPr>
            <a:spLocks noGrp="1"/>
          </p:cNvSpPr>
          <p:nvPr>
            <p:ph idx="1"/>
          </p:nvPr>
        </p:nvSpPr>
        <p:spPr/>
        <p:txBody>
          <a:bodyPr/>
          <a:lstStyle/>
          <a:p>
            <a:endParaRPr lang="tr-TR"/>
          </a:p>
        </p:txBody>
      </p:sp>
      <p:pic>
        <p:nvPicPr>
          <p:cNvPr id="1026" name="Picture 2" descr="C:\Users\falabella\Desktop\Bullterier Seminer\12688371_10153550170849790_7418903585640422592_n.jpg"/>
          <p:cNvPicPr>
            <a:picLocks noChangeAspect="1" noChangeArrowheads="1"/>
          </p:cNvPicPr>
          <p:nvPr/>
        </p:nvPicPr>
        <p:blipFill>
          <a:blip r:embed="rId2"/>
          <a:srcRect/>
          <a:stretch>
            <a:fillRect/>
          </a:stretch>
        </p:blipFill>
        <p:spPr bwMode="auto">
          <a:xfrm>
            <a:off x="500034" y="857232"/>
            <a:ext cx="8143932" cy="557216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857232"/>
          </a:xfrm>
        </p:spPr>
        <p:txBody>
          <a:bodyPr/>
          <a:lstStyle/>
          <a:p>
            <a:r>
              <a:rPr lang="tr-TR" dirty="0" err="1" smtClean="0"/>
              <a:t>Bull</a:t>
            </a:r>
            <a:r>
              <a:rPr lang="tr-TR" dirty="0" smtClean="0"/>
              <a:t> </a:t>
            </a:r>
            <a:r>
              <a:rPr lang="tr-TR" dirty="0" err="1" smtClean="0"/>
              <a:t>Terrier</a:t>
            </a:r>
            <a:r>
              <a:rPr lang="tr-TR" dirty="0" smtClean="0"/>
              <a:t> Boyut</a:t>
            </a:r>
            <a:endParaRPr lang="tr-TR" dirty="0"/>
          </a:p>
        </p:txBody>
      </p:sp>
      <p:sp>
        <p:nvSpPr>
          <p:cNvPr id="3" name="2 İçerik Yer Tutucusu"/>
          <p:cNvSpPr>
            <a:spLocks noGrp="1"/>
          </p:cNvSpPr>
          <p:nvPr>
            <p:ph idx="1"/>
          </p:nvPr>
        </p:nvSpPr>
        <p:spPr>
          <a:xfrm>
            <a:off x="457200" y="1000108"/>
            <a:ext cx="8229600" cy="4643470"/>
          </a:xfrm>
        </p:spPr>
        <p:txBody>
          <a:bodyPr>
            <a:normAutofit/>
          </a:bodyPr>
          <a:lstStyle/>
          <a:p>
            <a:r>
              <a:rPr lang="tr-TR" sz="2400" b="1" u="sng" dirty="0" smtClean="0"/>
              <a:t>BOYUT VE KİLO:</a:t>
            </a:r>
            <a:r>
              <a:rPr lang="tr-TR" sz="2400" dirty="0" smtClean="0"/>
              <a:t> Standart </a:t>
            </a:r>
            <a:r>
              <a:rPr lang="tr-TR" sz="2400" dirty="0" err="1" smtClean="0"/>
              <a:t>Bull</a:t>
            </a:r>
            <a:r>
              <a:rPr lang="tr-TR" sz="2400" dirty="0" smtClean="0"/>
              <a:t> </a:t>
            </a:r>
            <a:r>
              <a:rPr lang="tr-TR" sz="2400" dirty="0" err="1" smtClean="0"/>
              <a:t>Terrier</a:t>
            </a:r>
            <a:r>
              <a:rPr lang="tr-TR" sz="2400" dirty="0" smtClean="0"/>
              <a:t> için Herhangi bir ağırlık veya uzunluk limiti verilmemektedir. Ancak köpeğin hacmi; köpeğin boyutu, özellikleri ve cinsiyle uygun olarak ırkın gerçek ve güçlü yapısını taşımalıdır.</a:t>
            </a:r>
          </a:p>
          <a:p>
            <a:endParaRPr lang="tr-TR" sz="2400" dirty="0" smtClean="0"/>
          </a:p>
          <a:p>
            <a:r>
              <a:rPr lang="tr-TR" sz="2400" dirty="0" smtClean="0"/>
              <a:t>Mini </a:t>
            </a:r>
            <a:r>
              <a:rPr lang="tr-TR" sz="2400" dirty="0" err="1" smtClean="0"/>
              <a:t>Bull</a:t>
            </a:r>
            <a:r>
              <a:rPr lang="tr-TR" sz="2400" dirty="0" smtClean="0"/>
              <a:t> </a:t>
            </a:r>
            <a:r>
              <a:rPr lang="tr-TR" sz="2400" dirty="0" err="1" smtClean="0"/>
              <a:t>Terrier</a:t>
            </a:r>
            <a:r>
              <a:rPr lang="tr-TR" sz="2400" dirty="0" smtClean="0"/>
              <a:t>; </a:t>
            </a:r>
            <a:r>
              <a:rPr lang="tr-TR" sz="2400" dirty="0" err="1" smtClean="0"/>
              <a:t>Minibull</a:t>
            </a:r>
            <a:r>
              <a:rPr lang="tr-TR" sz="2400" dirty="0" smtClean="0"/>
              <a:t> için omuz yüksekliği 35,5cm geçmemesi istenmektedir. Ağırlık konusunda bir ölçü yoktur. </a:t>
            </a:r>
          </a:p>
          <a:p>
            <a:endParaRPr lang="tr-TR" dirty="0"/>
          </a:p>
        </p:txBody>
      </p:sp>
      <p:pic>
        <p:nvPicPr>
          <p:cNvPr id="4" name="3 Resim" descr="d0cecb09a234c6f61f09d8e3c5a0054b.jpg"/>
          <p:cNvPicPr>
            <a:picLocks noChangeAspect="1"/>
          </p:cNvPicPr>
          <p:nvPr/>
        </p:nvPicPr>
        <p:blipFill>
          <a:blip r:embed="rId2"/>
          <a:stretch>
            <a:fillRect/>
          </a:stretch>
        </p:blipFill>
        <p:spPr>
          <a:xfrm>
            <a:off x="3428992" y="3857628"/>
            <a:ext cx="3041662" cy="300037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142984"/>
          </a:xfrm>
        </p:spPr>
        <p:txBody>
          <a:bodyPr>
            <a:normAutofit fontScale="90000"/>
          </a:bodyPr>
          <a:lstStyle/>
          <a:p>
            <a:r>
              <a:rPr lang="tr-TR" dirty="0" err="1" smtClean="0"/>
              <a:t>Bull</a:t>
            </a:r>
            <a:r>
              <a:rPr lang="tr-TR" dirty="0" smtClean="0"/>
              <a:t> </a:t>
            </a:r>
            <a:r>
              <a:rPr lang="tr-TR" dirty="0" err="1" smtClean="0"/>
              <a:t>Terrier</a:t>
            </a:r>
            <a:r>
              <a:rPr lang="tr-TR" dirty="0" smtClean="0"/>
              <a:t> Kusurlar ve </a:t>
            </a:r>
            <a:r>
              <a:rPr lang="tr-TR" dirty="0" err="1" smtClean="0"/>
              <a:t>Dikalifiye</a:t>
            </a:r>
            <a:r>
              <a:rPr lang="tr-TR" dirty="0" smtClean="0"/>
              <a:t> </a:t>
            </a:r>
            <a:r>
              <a:rPr lang="tr-TR" dirty="0" err="1" smtClean="0"/>
              <a:t>Sebebleri</a:t>
            </a:r>
            <a:r>
              <a:rPr lang="tr-TR" dirty="0" smtClean="0"/>
              <a:t> </a:t>
            </a:r>
            <a:endParaRPr lang="tr-TR" dirty="0"/>
          </a:p>
        </p:txBody>
      </p:sp>
      <p:sp>
        <p:nvSpPr>
          <p:cNvPr id="3" name="2 İçerik Yer Tutucusu"/>
          <p:cNvSpPr>
            <a:spLocks noGrp="1"/>
          </p:cNvSpPr>
          <p:nvPr>
            <p:ph idx="1"/>
          </p:nvPr>
        </p:nvSpPr>
        <p:spPr>
          <a:xfrm>
            <a:off x="457200" y="1357298"/>
            <a:ext cx="8229600" cy="4714908"/>
          </a:xfrm>
        </p:spPr>
        <p:txBody>
          <a:bodyPr>
            <a:normAutofit fontScale="77500" lnSpcReduction="20000"/>
          </a:bodyPr>
          <a:lstStyle/>
          <a:p>
            <a:r>
              <a:rPr lang="tr-TR" b="1" u="sng" dirty="0" smtClean="0"/>
              <a:t>KUSURLAR:</a:t>
            </a:r>
            <a:r>
              <a:rPr lang="tr-TR" dirty="0" smtClean="0"/>
              <a:t> Yukarıdaki noktalardan uzaklaşan özellikler kusur olarak adlandırılır. Kusurun derecesi köpeğin sağlığı ve refahı üzerindeki etkisi oranında değerlendirilmelidir.</a:t>
            </a:r>
          </a:p>
          <a:p>
            <a:r>
              <a:rPr lang="tr-TR" b="1" u="sng" dirty="0" smtClean="0"/>
              <a:t>DİSKALİFİYE EDEN KUSURL</a:t>
            </a:r>
          </a:p>
          <a:p>
            <a:r>
              <a:rPr lang="tr-TR" dirty="0" smtClean="0"/>
              <a:t>Agresif veya aşırı çekinik köpekler		</a:t>
            </a:r>
          </a:p>
          <a:p>
            <a:r>
              <a:rPr lang="tr-TR" dirty="0" smtClean="0"/>
              <a:t>Fiziksel veya davranışsal anormallikler gösteren köpekler diskalifiye edilmelidir.</a:t>
            </a:r>
          </a:p>
          <a:p>
            <a:r>
              <a:rPr lang="tr-TR" b="1" u="sng" dirty="0" smtClean="0"/>
              <a:t>N.B:</a:t>
            </a:r>
            <a:r>
              <a:rPr lang="tr-TR" dirty="0" smtClean="0"/>
              <a:t>												                                            -Erkek köpekler tamamen normal yapıda, görünür iki adet testise sahip olmalıdır.						                 </a:t>
            </a:r>
          </a:p>
          <a:p>
            <a:r>
              <a:rPr lang="tr-TR" dirty="0" smtClean="0"/>
              <a:t>-Sadece işlevsel olarak aktif, kliniksel olarak sağlıklı ve ırka uygun yapıda olan köpekler üretim için kullanılmalıdır.</a:t>
            </a:r>
          </a:p>
          <a:p>
            <a:endParaRPr lang="tr-T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8229600" cy="1071546"/>
          </a:xfrm>
        </p:spPr>
        <p:txBody>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4" name="3 İçerik Yer Tutucusu" descr="Bull Terrier close up.jpg"/>
          <p:cNvPicPr>
            <a:picLocks noGrp="1" noChangeAspect="1"/>
          </p:cNvPicPr>
          <p:nvPr>
            <p:ph idx="1"/>
          </p:nvPr>
        </p:nvPicPr>
        <p:blipFill>
          <a:blip r:embed="rId2"/>
          <a:stretch>
            <a:fillRect/>
          </a:stretch>
        </p:blipFill>
        <p:spPr>
          <a:xfrm>
            <a:off x="428596" y="857232"/>
            <a:ext cx="1785950" cy="1333508"/>
          </a:xfrm>
        </p:spPr>
      </p:pic>
      <p:pic>
        <p:nvPicPr>
          <p:cNvPr id="5" name="4 Resim" descr="Bull_Terrier.jpg"/>
          <p:cNvPicPr>
            <a:picLocks noChangeAspect="1"/>
          </p:cNvPicPr>
          <p:nvPr/>
        </p:nvPicPr>
        <p:blipFill>
          <a:blip r:embed="rId3"/>
          <a:stretch>
            <a:fillRect/>
          </a:stretch>
        </p:blipFill>
        <p:spPr>
          <a:xfrm>
            <a:off x="285720" y="2143116"/>
            <a:ext cx="2024061" cy="2700183"/>
          </a:xfrm>
          <a:prstGeom prst="rect">
            <a:avLst/>
          </a:prstGeom>
        </p:spPr>
      </p:pic>
      <p:pic>
        <p:nvPicPr>
          <p:cNvPr id="7" name="6 Resim" descr="bull+terrier+panama+panama+panama__7B042B_1.jpg"/>
          <p:cNvPicPr>
            <a:picLocks noChangeAspect="1"/>
          </p:cNvPicPr>
          <p:nvPr/>
        </p:nvPicPr>
        <p:blipFill>
          <a:blip r:embed="rId4"/>
          <a:stretch>
            <a:fillRect/>
          </a:stretch>
        </p:blipFill>
        <p:spPr>
          <a:xfrm>
            <a:off x="7085905" y="928670"/>
            <a:ext cx="2058095" cy="1571636"/>
          </a:xfrm>
          <a:prstGeom prst="rect">
            <a:avLst/>
          </a:prstGeom>
        </p:spPr>
      </p:pic>
      <p:pic>
        <p:nvPicPr>
          <p:cNvPr id="8" name="7 Resim" descr="bullterrier2.jpg"/>
          <p:cNvPicPr>
            <a:picLocks noChangeAspect="1"/>
          </p:cNvPicPr>
          <p:nvPr/>
        </p:nvPicPr>
        <p:blipFill>
          <a:blip r:embed="rId5"/>
          <a:stretch>
            <a:fillRect/>
          </a:stretch>
        </p:blipFill>
        <p:spPr>
          <a:xfrm>
            <a:off x="6062450" y="2500306"/>
            <a:ext cx="3081550" cy="2495551"/>
          </a:xfrm>
          <a:prstGeom prst="rect">
            <a:avLst/>
          </a:prstGeom>
        </p:spPr>
      </p:pic>
      <p:pic>
        <p:nvPicPr>
          <p:cNvPr id="11" name="10 Resim" descr="bull-terrier-2-1024x682.jpg"/>
          <p:cNvPicPr>
            <a:picLocks noChangeAspect="1"/>
          </p:cNvPicPr>
          <p:nvPr/>
        </p:nvPicPr>
        <p:blipFill>
          <a:blip r:embed="rId6"/>
          <a:stretch>
            <a:fillRect/>
          </a:stretch>
        </p:blipFill>
        <p:spPr>
          <a:xfrm>
            <a:off x="0" y="4784338"/>
            <a:ext cx="2714612" cy="2073662"/>
          </a:xfrm>
          <a:prstGeom prst="rect">
            <a:avLst/>
          </a:prstGeom>
        </p:spPr>
      </p:pic>
      <p:pic>
        <p:nvPicPr>
          <p:cNvPr id="12" name="11 Resim" descr="bullterriersf2.jpg"/>
          <p:cNvPicPr>
            <a:picLocks noChangeAspect="1"/>
          </p:cNvPicPr>
          <p:nvPr/>
        </p:nvPicPr>
        <p:blipFill>
          <a:blip r:embed="rId7"/>
          <a:stretch>
            <a:fillRect/>
          </a:stretch>
        </p:blipFill>
        <p:spPr>
          <a:xfrm>
            <a:off x="5072066" y="714356"/>
            <a:ext cx="1809748" cy="1857388"/>
          </a:xfrm>
          <a:prstGeom prst="rect">
            <a:avLst/>
          </a:prstGeom>
        </p:spPr>
      </p:pic>
      <p:pic>
        <p:nvPicPr>
          <p:cNvPr id="13" name="12 Resim" descr="english-bull-terrier-profile-portrait-26655710.jpg"/>
          <p:cNvPicPr>
            <a:picLocks noChangeAspect="1"/>
          </p:cNvPicPr>
          <p:nvPr/>
        </p:nvPicPr>
        <p:blipFill>
          <a:blip r:embed="rId8"/>
          <a:stretch>
            <a:fillRect/>
          </a:stretch>
        </p:blipFill>
        <p:spPr>
          <a:xfrm>
            <a:off x="3000364" y="4826000"/>
            <a:ext cx="2324100" cy="2032000"/>
          </a:xfrm>
          <a:prstGeom prst="rect">
            <a:avLst/>
          </a:prstGeom>
        </p:spPr>
      </p:pic>
      <p:pic>
        <p:nvPicPr>
          <p:cNvPr id="15" name="14 Resim" descr="eb7467f35f953ccbd40859ee009528b7.jpg"/>
          <p:cNvPicPr>
            <a:picLocks noChangeAspect="1"/>
          </p:cNvPicPr>
          <p:nvPr/>
        </p:nvPicPr>
        <p:blipFill>
          <a:blip r:embed="rId9"/>
          <a:stretch>
            <a:fillRect/>
          </a:stretch>
        </p:blipFill>
        <p:spPr>
          <a:xfrm>
            <a:off x="2500298" y="1500174"/>
            <a:ext cx="2455977" cy="3081341"/>
          </a:xfrm>
          <a:prstGeom prst="rect">
            <a:avLst/>
          </a:prstGeom>
        </p:spPr>
      </p:pic>
      <p:pic>
        <p:nvPicPr>
          <p:cNvPr id="17" name="16 Resim" descr="bullterrier-ingles--de-alto-registro.-qro._1.jpg"/>
          <p:cNvPicPr>
            <a:picLocks noChangeAspect="1"/>
          </p:cNvPicPr>
          <p:nvPr/>
        </p:nvPicPr>
        <p:blipFill>
          <a:blip r:embed="rId10"/>
          <a:stretch>
            <a:fillRect/>
          </a:stretch>
        </p:blipFill>
        <p:spPr>
          <a:xfrm>
            <a:off x="6000760" y="5143512"/>
            <a:ext cx="2163392" cy="17144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511156"/>
          </a:xfrm>
        </p:spPr>
        <p:txBody>
          <a:bodyPr>
            <a:normAutofit fontScale="90000"/>
          </a:bodyPr>
          <a:lstStyle/>
          <a:p>
            <a:r>
              <a:rPr lang="tr-TR" dirty="0" err="1" smtClean="0"/>
              <a:t>Bull</a:t>
            </a:r>
            <a:r>
              <a:rPr lang="tr-TR" dirty="0" smtClean="0"/>
              <a:t> </a:t>
            </a:r>
            <a:r>
              <a:rPr lang="tr-TR" dirty="0" err="1" smtClean="0"/>
              <a:t>Terrier</a:t>
            </a:r>
            <a:r>
              <a:rPr lang="tr-TR" dirty="0" smtClean="0"/>
              <a:t> Geçmişi</a:t>
            </a:r>
            <a:endParaRPr lang="tr-TR" dirty="0"/>
          </a:p>
        </p:txBody>
      </p:sp>
      <p:sp>
        <p:nvSpPr>
          <p:cNvPr id="3" name="2 İçerik Yer Tutucusu"/>
          <p:cNvSpPr>
            <a:spLocks noGrp="1"/>
          </p:cNvSpPr>
          <p:nvPr>
            <p:ph idx="1"/>
          </p:nvPr>
        </p:nvSpPr>
        <p:spPr>
          <a:xfrm>
            <a:off x="457200" y="857232"/>
            <a:ext cx="8229600" cy="3071834"/>
          </a:xfrm>
        </p:spPr>
        <p:txBody>
          <a:bodyPr>
            <a:normAutofit/>
          </a:bodyPr>
          <a:lstStyle/>
          <a:p>
            <a:r>
              <a:rPr lang="tr-TR" sz="2000" b="1" dirty="0" err="1" smtClean="0"/>
              <a:t>Dalmaçyalı</a:t>
            </a:r>
            <a:r>
              <a:rPr lang="tr-TR" sz="2000" dirty="0" smtClean="0"/>
              <a:t> kanı ise genel olarak daha uzun bacak ve iyi hareket mekanizması ve sağlam basışların gelişmesi için desteklenmiştir. Fakat bugün istenmeyen orantısız uzun bacakların ve tüy yapısındaki istenmeyen kırçılların sebebi olabilmektedir.</a:t>
            </a:r>
          </a:p>
          <a:p>
            <a:r>
              <a:rPr lang="tr-TR" sz="2400" dirty="0" err="1" smtClean="0">
                <a:solidFill>
                  <a:srgbClr val="FF0000"/>
                </a:solidFill>
              </a:rPr>
              <a:t>Bullterrier</a:t>
            </a:r>
            <a:r>
              <a:rPr lang="tr-TR" sz="2400" dirty="0" smtClean="0">
                <a:solidFill>
                  <a:srgbClr val="FF0000"/>
                </a:solidFill>
              </a:rPr>
              <a:t>; </a:t>
            </a:r>
            <a:r>
              <a:rPr lang="tr-TR" sz="2400" dirty="0" err="1" smtClean="0">
                <a:solidFill>
                  <a:srgbClr val="FF0000"/>
                </a:solidFill>
              </a:rPr>
              <a:t>Bulldog</a:t>
            </a:r>
            <a:r>
              <a:rPr lang="tr-TR" sz="2400" dirty="0" smtClean="0">
                <a:solidFill>
                  <a:srgbClr val="FF0000"/>
                </a:solidFill>
              </a:rPr>
              <a:t> un yapısal gücünü, </a:t>
            </a:r>
            <a:r>
              <a:rPr lang="tr-TR" sz="2400" dirty="0" err="1" smtClean="0">
                <a:solidFill>
                  <a:srgbClr val="FF0000"/>
                </a:solidFill>
              </a:rPr>
              <a:t>Terrierin</a:t>
            </a:r>
            <a:r>
              <a:rPr lang="tr-TR" sz="2400" dirty="0" smtClean="0">
                <a:solidFill>
                  <a:srgbClr val="FF0000"/>
                </a:solidFill>
              </a:rPr>
              <a:t> enerjisini ve çeviklik  kabiliyetini, </a:t>
            </a:r>
            <a:r>
              <a:rPr lang="tr-TR" sz="2400" dirty="0" err="1" smtClean="0">
                <a:solidFill>
                  <a:srgbClr val="FF0000"/>
                </a:solidFill>
              </a:rPr>
              <a:t>Dalmaçyalının</a:t>
            </a:r>
            <a:r>
              <a:rPr lang="tr-TR" sz="2400" dirty="0" smtClean="0">
                <a:solidFill>
                  <a:srgbClr val="FF0000"/>
                </a:solidFill>
              </a:rPr>
              <a:t> düzgün dış hatlarını ve hareket rahatlığını ideal </a:t>
            </a:r>
            <a:r>
              <a:rPr lang="tr-TR" sz="2400" dirty="0" err="1" smtClean="0">
                <a:solidFill>
                  <a:srgbClr val="FF0000"/>
                </a:solidFill>
              </a:rPr>
              <a:t>kombinasyınunu</a:t>
            </a:r>
            <a:r>
              <a:rPr lang="tr-TR" sz="2400" dirty="0" smtClean="0">
                <a:solidFill>
                  <a:srgbClr val="FF0000"/>
                </a:solidFill>
              </a:rPr>
              <a:t> taşımaktadır</a:t>
            </a:r>
            <a:r>
              <a:rPr lang="tr-TR" sz="2000" dirty="0" smtClean="0"/>
              <a:t>. </a:t>
            </a:r>
          </a:p>
          <a:p>
            <a:endParaRPr lang="tr-TR" sz="1800" dirty="0" smtClean="0"/>
          </a:p>
          <a:p>
            <a:endParaRPr lang="tr-TR" sz="1800" dirty="0"/>
          </a:p>
        </p:txBody>
      </p:sp>
      <p:pic>
        <p:nvPicPr>
          <p:cNvPr id="6" name="5 Resim" descr="1140013165_1792.jpg"/>
          <p:cNvPicPr>
            <a:picLocks noChangeAspect="1"/>
          </p:cNvPicPr>
          <p:nvPr/>
        </p:nvPicPr>
        <p:blipFill>
          <a:blip r:embed="rId3"/>
          <a:stretch>
            <a:fillRect/>
          </a:stretch>
        </p:blipFill>
        <p:spPr>
          <a:xfrm>
            <a:off x="428596" y="3686153"/>
            <a:ext cx="4429156" cy="3171847"/>
          </a:xfrm>
          <a:prstGeom prst="rect">
            <a:avLst/>
          </a:prstGeom>
        </p:spPr>
      </p:pic>
      <p:pic>
        <p:nvPicPr>
          <p:cNvPr id="1026" name="Picture 2" descr="C:\Users\falabella\Desktop\Bullterier Seminer\d687f05ba0457b8f947102803ad0a9bb.jpg"/>
          <p:cNvPicPr>
            <a:picLocks noChangeAspect="1" noChangeArrowheads="1"/>
          </p:cNvPicPr>
          <p:nvPr/>
        </p:nvPicPr>
        <p:blipFill>
          <a:blip r:embed="rId4"/>
          <a:srcRect/>
          <a:stretch>
            <a:fillRect/>
          </a:stretch>
        </p:blipFill>
        <p:spPr bwMode="auto">
          <a:xfrm>
            <a:off x="6500826" y="3643313"/>
            <a:ext cx="2390776" cy="322146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9218" name="Picture 2" descr="C:\Users\falabella\Desktop\Bullterier Seminer\117.jpg"/>
          <p:cNvPicPr>
            <a:picLocks noGrp="1" noChangeAspect="1" noChangeArrowheads="1"/>
          </p:cNvPicPr>
          <p:nvPr>
            <p:ph idx="1"/>
          </p:nvPr>
        </p:nvPicPr>
        <p:blipFill>
          <a:blip r:embed="rId2"/>
          <a:srcRect/>
          <a:stretch>
            <a:fillRect/>
          </a:stretch>
        </p:blipFill>
        <p:spPr bwMode="auto">
          <a:xfrm>
            <a:off x="0" y="1142984"/>
            <a:ext cx="3429024" cy="2503187"/>
          </a:xfrm>
          <a:prstGeom prst="rect">
            <a:avLst/>
          </a:prstGeom>
          <a:noFill/>
        </p:spPr>
      </p:pic>
      <p:pic>
        <p:nvPicPr>
          <p:cNvPr id="9219" name="Picture 3" descr="C:\Users\falabella\Desktop\Bullterier Seminer\1113648596minyatur_bull_terrier_5.jpg"/>
          <p:cNvPicPr>
            <a:picLocks noChangeAspect="1" noChangeArrowheads="1"/>
          </p:cNvPicPr>
          <p:nvPr/>
        </p:nvPicPr>
        <p:blipFill>
          <a:blip r:embed="rId3"/>
          <a:srcRect/>
          <a:stretch>
            <a:fillRect/>
          </a:stretch>
        </p:blipFill>
        <p:spPr bwMode="auto">
          <a:xfrm>
            <a:off x="5562351" y="1000108"/>
            <a:ext cx="3581649" cy="2571768"/>
          </a:xfrm>
          <a:prstGeom prst="rect">
            <a:avLst/>
          </a:prstGeom>
          <a:noFill/>
        </p:spPr>
      </p:pic>
      <p:pic>
        <p:nvPicPr>
          <p:cNvPr id="9220" name="Picture 4" descr="C:\Users\falabella\Desktop\Bullterier Seminer\1245081851387670926.jpg"/>
          <p:cNvPicPr>
            <a:picLocks noChangeAspect="1" noChangeArrowheads="1"/>
          </p:cNvPicPr>
          <p:nvPr/>
        </p:nvPicPr>
        <p:blipFill>
          <a:blip r:embed="rId4"/>
          <a:srcRect/>
          <a:stretch>
            <a:fillRect/>
          </a:stretch>
        </p:blipFill>
        <p:spPr bwMode="auto">
          <a:xfrm>
            <a:off x="0" y="4452974"/>
            <a:ext cx="3286148" cy="2405026"/>
          </a:xfrm>
          <a:prstGeom prst="rect">
            <a:avLst/>
          </a:prstGeom>
          <a:noFill/>
        </p:spPr>
      </p:pic>
      <p:pic>
        <p:nvPicPr>
          <p:cNvPr id="8" name="Picture 3" descr="C:\Users\falabella\Desktop\Bullterier Seminer\Index_11.jpg"/>
          <p:cNvPicPr>
            <a:picLocks noChangeAspect="1" noChangeArrowheads="1"/>
          </p:cNvPicPr>
          <p:nvPr/>
        </p:nvPicPr>
        <p:blipFill>
          <a:blip r:embed="rId5"/>
          <a:srcRect/>
          <a:stretch>
            <a:fillRect/>
          </a:stretch>
        </p:blipFill>
        <p:spPr bwMode="auto">
          <a:xfrm>
            <a:off x="5143504" y="4214818"/>
            <a:ext cx="4000496" cy="2643182"/>
          </a:xfrm>
          <a:prstGeom prst="rect">
            <a:avLst/>
          </a:prstGeom>
          <a:noFill/>
        </p:spPr>
      </p:pic>
      <p:pic>
        <p:nvPicPr>
          <p:cNvPr id="9" name="8 Resim" descr="5369491_orig.jpg"/>
          <p:cNvPicPr>
            <a:picLocks noChangeAspect="1"/>
          </p:cNvPicPr>
          <p:nvPr/>
        </p:nvPicPr>
        <p:blipFill>
          <a:blip r:embed="rId6"/>
          <a:stretch>
            <a:fillRect/>
          </a:stretch>
        </p:blipFill>
        <p:spPr>
          <a:xfrm>
            <a:off x="2643174" y="2786058"/>
            <a:ext cx="2888991" cy="2272673"/>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4400" y="0"/>
            <a:ext cx="8229600" cy="857232"/>
          </a:xfrm>
        </p:spPr>
        <p:txBody>
          <a:bodyPr>
            <a:normAutofit/>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5" name="4 Resim" descr="bull-terrier_76602.jpg"/>
          <p:cNvPicPr>
            <a:picLocks noChangeAspect="1"/>
          </p:cNvPicPr>
          <p:nvPr/>
        </p:nvPicPr>
        <p:blipFill>
          <a:blip r:embed="rId3"/>
          <a:stretch>
            <a:fillRect/>
          </a:stretch>
        </p:blipFill>
        <p:spPr>
          <a:xfrm>
            <a:off x="428596" y="3571876"/>
            <a:ext cx="2762256" cy="2934897"/>
          </a:xfrm>
          <a:prstGeom prst="rect">
            <a:avLst/>
          </a:prstGeom>
        </p:spPr>
      </p:pic>
      <p:pic>
        <p:nvPicPr>
          <p:cNvPr id="5122" name="Picture 2" descr="C:\Users\falabella\Desktop\Bullterier Seminer\plantel-de-bull-terrier-36807-1319819434.jpg"/>
          <p:cNvPicPr>
            <a:picLocks noChangeAspect="1" noChangeArrowheads="1"/>
          </p:cNvPicPr>
          <p:nvPr/>
        </p:nvPicPr>
        <p:blipFill>
          <a:blip r:embed="rId4"/>
          <a:srcRect/>
          <a:stretch>
            <a:fillRect/>
          </a:stretch>
        </p:blipFill>
        <p:spPr bwMode="auto">
          <a:xfrm>
            <a:off x="5453058" y="4412751"/>
            <a:ext cx="3690942" cy="2445249"/>
          </a:xfrm>
          <a:prstGeom prst="rect">
            <a:avLst/>
          </a:prstGeom>
          <a:noFill/>
        </p:spPr>
      </p:pic>
      <p:pic>
        <p:nvPicPr>
          <p:cNvPr id="11" name="10 İçerik Yer Tutucusu" descr="untitled-1.jpg"/>
          <p:cNvPicPr>
            <a:picLocks noGrp="1" noChangeAspect="1"/>
          </p:cNvPicPr>
          <p:nvPr>
            <p:ph idx="1"/>
          </p:nvPr>
        </p:nvPicPr>
        <p:blipFill>
          <a:blip r:embed="rId5"/>
          <a:stretch>
            <a:fillRect/>
          </a:stretch>
        </p:blipFill>
        <p:spPr>
          <a:xfrm>
            <a:off x="6375484" y="928670"/>
            <a:ext cx="2768516" cy="2966672"/>
          </a:xfrm>
        </p:spPr>
      </p:pic>
      <p:pic>
        <p:nvPicPr>
          <p:cNvPr id="12" name="11 Resim" descr="Walker-04.JPG"/>
          <p:cNvPicPr>
            <a:picLocks noChangeAspect="1"/>
          </p:cNvPicPr>
          <p:nvPr/>
        </p:nvPicPr>
        <p:blipFill>
          <a:blip r:embed="rId6"/>
          <a:stretch>
            <a:fillRect/>
          </a:stretch>
        </p:blipFill>
        <p:spPr>
          <a:xfrm>
            <a:off x="357158" y="785794"/>
            <a:ext cx="3543302" cy="256941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11269" name="Picture 5"/>
          <p:cNvPicPr>
            <a:picLocks noChangeAspect="1" noChangeArrowheads="1"/>
          </p:cNvPicPr>
          <p:nvPr/>
        </p:nvPicPr>
        <p:blipFill>
          <a:blip r:embed="rId3"/>
          <a:srcRect/>
          <a:stretch>
            <a:fillRect/>
          </a:stretch>
        </p:blipFill>
        <p:spPr bwMode="auto">
          <a:xfrm>
            <a:off x="500034" y="1285860"/>
            <a:ext cx="3221204" cy="2286016"/>
          </a:xfrm>
          <a:prstGeom prst="rect">
            <a:avLst/>
          </a:prstGeom>
          <a:noFill/>
          <a:ln w="9525">
            <a:noFill/>
            <a:miter lim="800000"/>
            <a:headEnd/>
            <a:tailEnd/>
          </a:ln>
          <a:effectLst/>
        </p:spPr>
      </p:pic>
      <p:pic>
        <p:nvPicPr>
          <p:cNvPr id="11270" name="Picture 6"/>
          <p:cNvPicPr>
            <a:picLocks noGrp="1" noChangeAspect="1" noChangeArrowheads="1"/>
          </p:cNvPicPr>
          <p:nvPr>
            <p:ph idx="1"/>
          </p:nvPr>
        </p:nvPicPr>
        <p:blipFill>
          <a:blip r:embed="rId4"/>
          <a:srcRect/>
          <a:stretch>
            <a:fillRect/>
          </a:stretch>
        </p:blipFill>
        <p:spPr bwMode="auto">
          <a:xfrm>
            <a:off x="4320533" y="1285860"/>
            <a:ext cx="3566185" cy="2286016"/>
          </a:xfrm>
          <a:prstGeom prst="rect">
            <a:avLst/>
          </a:prstGeom>
          <a:noFill/>
          <a:ln w="9525">
            <a:noFill/>
            <a:miter lim="800000"/>
            <a:headEnd/>
            <a:tailEnd/>
          </a:ln>
          <a:effectLst/>
        </p:spPr>
      </p:pic>
      <p:pic>
        <p:nvPicPr>
          <p:cNvPr id="11271" name="Picture 7"/>
          <p:cNvPicPr>
            <a:picLocks noChangeAspect="1" noChangeArrowheads="1"/>
          </p:cNvPicPr>
          <p:nvPr/>
        </p:nvPicPr>
        <p:blipFill>
          <a:blip r:embed="rId5"/>
          <a:srcRect/>
          <a:stretch>
            <a:fillRect/>
          </a:stretch>
        </p:blipFill>
        <p:spPr bwMode="auto">
          <a:xfrm>
            <a:off x="2357422" y="3929066"/>
            <a:ext cx="3752633" cy="24050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857232"/>
          </a:xfrm>
        </p:spPr>
        <p:txBody>
          <a:bodyPr>
            <a:normAutofit/>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4" name="Picture 8"/>
          <p:cNvPicPr>
            <a:picLocks noGrp="1" noChangeAspect="1" noChangeArrowheads="1"/>
          </p:cNvPicPr>
          <p:nvPr>
            <p:ph idx="1"/>
          </p:nvPr>
        </p:nvPicPr>
        <p:blipFill>
          <a:blip r:embed="rId2"/>
          <a:srcRect/>
          <a:stretch>
            <a:fillRect/>
          </a:stretch>
        </p:blipFill>
        <p:spPr bwMode="auto">
          <a:xfrm>
            <a:off x="571472" y="1357298"/>
            <a:ext cx="2428887" cy="3125168"/>
          </a:xfrm>
          <a:prstGeom prst="rect">
            <a:avLst/>
          </a:prstGeom>
          <a:noFill/>
          <a:ln w="9525">
            <a:noFill/>
            <a:miter lim="800000"/>
            <a:headEnd/>
            <a:tailEnd/>
          </a:ln>
          <a:effectLst/>
        </p:spPr>
      </p:pic>
      <p:pic>
        <p:nvPicPr>
          <p:cNvPr id="12290" name="Picture 2"/>
          <p:cNvPicPr>
            <a:picLocks noChangeAspect="1" noChangeArrowheads="1"/>
          </p:cNvPicPr>
          <p:nvPr/>
        </p:nvPicPr>
        <p:blipFill>
          <a:blip r:embed="rId3"/>
          <a:srcRect/>
          <a:stretch>
            <a:fillRect/>
          </a:stretch>
        </p:blipFill>
        <p:spPr bwMode="auto">
          <a:xfrm>
            <a:off x="3890963" y="1350305"/>
            <a:ext cx="2038359" cy="3121683"/>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a:srcRect/>
          <a:stretch>
            <a:fillRect/>
          </a:stretch>
        </p:blipFill>
        <p:spPr bwMode="auto">
          <a:xfrm>
            <a:off x="6572264" y="1357298"/>
            <a:ext cx="2075942" cy="3071834"/>
          </a:xfrm>
          <a:prstGeom prst="rect">
            <a:avLst/>
          </a:prstGeom>
          <a:noFill/>
          <a:ln w="9525">
            <a:noFill/>
            <a:miter lim="800000"/>
            <a:headEnd/>
            <a:tailEnd/>
          </a:ln>
          <a:effectLst/>
        </p:spPr>
      </p:pic>
      <p:pic>
        <p:nvPicPr>
          <p:cNvPr id="12292" name="Picture 4"/>
          <p:cNvPicPr>
            <a:picLocks noChangeAspect="1" noChangeArrowheads="1"/>
          </p:cNvPicPr>
          <p:nvPr/>
        </p:nvPicPr>
        <p:blipFill>
          <a:blip r:embed="rId5"/>
          <a:srcRect/>
          <a:stretch>
            <a:fillRect/>
          </a:stretch>
        </p:blipFill>
        <p:spPr bwMode="auto">
          <a:xfrm>
            <a:off x="2897328" y="4714884"/>
            <a:ext cx="3103432" cy="1928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857232"/>
          </a:xfrm>
        </p:spPr>
        <p:txBody>
          <a:bodyPr>
            <a:normAutofit/>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13314" name="Picture 2"/>
          <p:cNvPicPr>
            <a:picLocks noChangeAspect="1" noChangeArrowheads="1"/>
          </p:cNvPicPr>
          <p:nvPr/>
        </p:nvPicPr>
        <p:blipFill>
          <a:blip r:embed="rId3"/>
          <a:srcRect/>
          <a:stretch>
            <a:fillRect/>
          </a:stretch>
        </p:blipFill>
        <p:spPr bwMode="auto">
          <a:xfrm>
            <a:off x="571472" y="1643050"/>
            <a:ext cx="3619983" cy="2214578"/>
          </a:xfrm>
          <a:prstGeom prst="rect">
            <a:avLst/>
          </a:prstGeom>
          <a:noFill/>
          <a:ln w="9525">
            <a:noFill/>
            <a:miter lim="800000"/>
            <a:headEnd/>
            <a:tailEnd/>
          </a:ln>
          <a:effectLst/>
        </p:spPr>
      </p:pic>
      <p:pic>
        <p:nvPicPr>
          <p:cNvPr id="13315" name="Picture 3"/>
          <p:cNvPicPr>
            <a:picLocks noGrp="1" noChangeAspect="1" noChangeArrowheads="1"/>
          </p:cNvPicPr>
          <p:nvPr>
            <p:ph idx="1"/>
          </p:nvPr>
        </p:nvPicPr>
        <p:blipFill>
          <a:blip r:embed="rId4"/>
          <a:srcRect/>
          <a:stretch>
            <a:fillRect/>
          </a:stretch>
        </p:blipFill>
        <p:spPr bwMode="auto">
          <a:xfrm>
            <a:off x="5000628" y="1571612"/>
            <a:ext cx="3643338" cy="2226484"/>
          </a:xfrm>
          <a:prstGeom prst="rect">
            <a:avLst/>
          </a:prstGeom>
          <a:noFill/>
          <a:ln w="9525">
            <a:noFill/>
            <a:miter lim="800000"/>
            <a:headEnd/>
            <a:tailEnd/>
          </a:ln>
          <a:effectLst/>
        </p:spPr>
      </p:pic>
      <p:pic>
        <p:nvPicPr>
          <p:cNvPr id="13316" name="Picture 4"/>
          <p:cNvPicPr>
            <a:picLocks noChangeAspect="1" noChangeArrowheads="1"/>
          </p:cNvPicPr>
          <p:nvPr/>
        </p:nvPicPr>
        <p:blipFill>
          <a:blip r:embed="rId5"/>
          <a:srcRect/>
          <a:stretch>
            <a:fillRect/>
          </a:stretch>
        </p:blipFill>
        <p:spPr bwMode="auto">
          <a:xfrm>
            <a:off x="5072066" y="4214818"/>
            <a:ext cx="3429024" cy="234650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6"/>
          <a:srcRect/>
          <a:stretch>
            <a:fillRect/>
          </a:stretch>
        </p:blipFill>
        <p:spPr bwMode="auto">
          <a:xfrm>
            <a:off x="642910" y="4214818"/>
            <a:ext cx="3555854" cy="2356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dirty="0" err="1" smtClean="0"/>
              <a:t>Bull</a:t>
            </a:r>
            <a:r>
              <a:rPr lang="tr-TR" dirty="0" smtClean="0"/>
              <a:t> </a:t>
            </a:r>
            <a:r>
              <a:rPr lang="tr-TR" dirty="0" err="1" smtClean="0"/>
              <a:t>Terrier</a:t>
            </a:r>
            <a:r>
              <a:rPr lang="tr-TR" dirty="0" smtClean="0"/>
              <a:t> Kusurlar</a:t>
            </a:r>
            <a:endParaRPr lang="tr-TR" dirty="0"/>
          </a:p>
        </p:txBody>
      </p:sp>
      <p:pic>
        <p:nvPicPr>
          <p:cNvPr id="4" name="3 İçerik Yer Tutucusu" descr="Picture"/>
          <p:cNvPicPr>
            <a:picLocks noGrp="1"/>
          </p:cNvPicPr>
          <p:nvPr>
            <p:ph idx="1"/>
          </p:nvPr>
        </p:nvPicPr>
        <p:blipFill>
          <a:blip r:embed="rId3"/>
          <a:srcRect/>
          <a:stretch>
            <a:fillRect/>
          </a:stretch>
        </p:blipFill>
        <p:spPr bwMode="auto">
          <a:xfrm>
            <a:off x="285720" y="1142984"/>
            <a:ext cx="2214578" cy="2751848"/>
          </a:xfrm>
          <a:prstGeom prst="rect">
            <a:avLst/>
          </a:prstGeom>
          <a:noFill/>
          <a:ln w="9525">
            <a:noFill/>
            <a:miter lim="800000"/>
            <a:headEnd/>
            <a:tailEnd/>
          </a:ln>
        </p:spPr>
      </p:pic>
      <p:pic>
        <p:nvPicPr>
          <p:cNvPr id="5" name="4 Resim" descr="Picture"/>
          <p:cNvPicPr/>
          <p:nvPr/>
        </p:nvPicPr>
        <p:blipFill>
          <a:blip r:embed="rId4"/>
          <a:srcRect/>
          <a:stretch>
            <a:fillRect/>
          </a:stretch>
        </p:blipFill>
        <p:spPr bwMode="auto">
          <a:xfrm>
            <a:off x="5429256" y="1643050"/>
            <a:ext cx="3714745" cy="5214950"/>
          </a:xfrm>
          <a:prstGeom prst="rect">
            <a:avLst/>
          </a:prstGeom>
          <a:noFill/>
          <a:ln w="9525">
            <a:noFill/>
            <a:miter lim="800000"/>
            <a:headEnd/>
            <a:tailEnd/>
          </a:ln>
        </p:spPr>
      </p:pic>
      <p:pic>
        <p:nvPicPr>
          <p:cNvPr id="6" name="5 Resim" descr="Picture"/>
          <p:cNvPicPr/>
          <p:nvPr/>
        </p:nvPicPr>
        <p:blipFill>
          <a:blip r:embed="rId5"/>
          <a:srcRect/>
          <a:stretch>
            <a:fillRect/>
          </a:stretch>
        </p:blipFill>
        <p:spPr bwMode="auto">
          <a:xfrm>
            <a:off x="0" y="4071943"/>
            <a:ext cx="5429256" cy="207170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928670"/>
          </a:xfrm>
        </p:spPr>
        <p:txBody>
          <a:bodyPr>
            <a:normAutofit/>
          </a:bodyPr>
          <a:lstStyle/>
          <a:p>
            <a:r>
              <a:rPr lang="tr-TR" dirty="0" err="1" smtClean="0"/>
              <a:t>Bull</a:t>
            </a:r>
            <a:r>
              <a:rPr lang="tr-TR" dirty="0" smtClean="0"/>
              <a:t> </a:t>
            </a:r>
            <a:r>
              <a:rPr lang="tr-TR" dirty="0" err="1" smtClean="0"/>
              <a:t>Terrier</a:t>
            </a:r>
            <a:r>
              <a:rPr lang="tr-TR" dirty="0" smtClean="0"/>
              <a:t> Son Bakış</a:t>
            </a:r>
            <a:endParaRPr lang="tr-TR" dirty="0"/>
          </a:p>
        </p:txBody>
      </p:sp>
      <p:pic>
        <p:nvPicPr>
          <p:cNvPr id="4" name="3 İçerik Yer Tutucusu" descr="body1.jpg"/>
          <p:cNvPicPr>
            <a:picLocks noGrp="1" noChangeAspect="1"/>
          </p:cNvPicPr>
          <p:nvPr>
            <p:ph idx="1"/>
          </p:nvPr>
        </p:nvPicPr>
        <p:blipFill>
          <a:blip r:embed="rId3"/>
          <a:stretch>
            <a:fillRect/>
          </a:stretch>
        </p:blipFill>
        <p:spPr>
          <a:xfrm>
            <a:off x="0" y="1071546"/>
            <a:ext cx="3498850" cy="1981200"/>
          </a:xfrm>
        </p:spPr>
      </p:pic>
      <p:pic>
        <p:nvPicPr>
          <p:cNvPr id="5" name="4 Resim" descr="headandskull1.jpg"/>
          <p:cNvPicPr>
            <a:picLocks noChangeAspect="1"/>
          </p:cNvPicPr>
          <p:nvPr/>
        </p:nvPicPr>
        <p:blipFill>
          <a:blip r:embed="rId4"/>
          <a:stretch>
            <a:fillRect/>
          </a:stretch>
        </p:blipFill>
        <p:spPr>
          <a:xfrm>
            <a:off x="3571868" y="1000108"/>
            <a:ext cx="3213098" cy="2005999"/>
          </a:xfrm>
          <a:prstGeom prst="rect">
            <a:avLst/>
          </a:prstGeom>
        </p:spPr>
      </p:pic>
      <p:pic>
        <p:nvPicPr>
          <p:cNvPr id="6" name="5 Resim" descr="eyes1.jpg"/>
          <p:cNvPicPr>
            <a:picLocks noChangeAspect="1"/>
          </p:cNvPicPr>
          <p:nvPr/>
        </p:nvPicPr>
        <p:blipFill>
          <a:blip r:embed="rId5"/>
          <a:stretch>
            <a:fillRect/>
          </a:stretch>
        </p:blipFill>
        <p:spPr>
          <a:xfrm>
            <a:off x="6393663" y="3000372"/>
            <a:ext cx="2750337" cy="1826902"/>
          </a:xfrm>
          <a:prstGeom prst="rect">
            <a:avLst/>
          </a:prstGeom>
        </p:spPr>
      </p:pic>
      <p:pic>
        <p:nvPicPr>
          <p:cNvPr id="7" name="6 Resim" descr="ears1.jpg"/>
          <p:cNvPicPr>
            <a:picLocks noChangeAspect="1"/>
          </p:cNvPicPr>
          <p:nvPr/>
        </p:nvPicPr>
        <p:blipFill>
          <a:blip r:embed="rId6"/>
          <a:stretch>
            <a:fillRect/>
          </a:stretch>
        </p:blipFill>
        <p:spPr>
          <a:xfrm>
            <a:off x="0" y="3143248"/>
            <a:ext cx="2714612" cy="1803172"/>
          </a:xfrm>
          <a:prstGeom prst="rect">
            <a:avLst/>
          </a:prstGeom>
        </p:spPr>
      </p:pic>
      <p:pic>
        <p:nvPicPr>
          <p:cNvPr id="8" name="7 Resim" descr="temperament1.jpg"/>
          <p:cNvPicPr>
            <a:picLocks noChangeAspect="1"/>
          </p:cNvPicPr>
          <p:nvPr/>
        </p:nvPicPr>
        <p:blipFill>
          <a:blip r:embed="rId7"/>
          <a:stretch>
            <a:fillRect/>
          </a:stretch>
        </p:blipFill>
        <p:spPr>
          <a:xfrm>
            <a:off x="2857488" y="2928934"/>
            <a:ext cx="3498850" cy="1943100"/>
          </a:xfrm>
          <a:prstGeom prst="rect">
            <a:avLst/>
          </a:prstGeom>
        </p:spPr>
      </p:pic>
      <p:pic>
        <p:nvPicPr>
          <p:cNvPr id="9" name="8 Resim" descr="correctBiteScissor.gif"/>
          <p:cNvPicPr>
            <a:picLocks noChangeAspect="1"/>
          </p:cNvPicPr>
          <p:nvPr/>
        </p:nvPicPr>
        <p:blipFill>
          <a:blip r:embed="rId8"/>
          <a:stretch>
            <a:fillRect/>
          </a:stretch>
        </p:blipFill>
        <p:spPr>
          <a:xfrm>
            <a:off x="7000892" y="1214422"/>
            <a:ext cx="2044226" cy="1000132"/>
          </a:xfrm>
          <a:prstGeom prst="rect">
            <a:avLst/>
          </a:prstGeom>
        </p:spPr>
      </p:pic>
      <p:pic>
        <p:nvPicPr>
          <p:cNvPr id="10" name="9 Resim" descr="body2.jpg"/>
          <p:cNvPicPr>
            <a:picLocks noChangeAspect="1"/>
          </p:cNvPicPr>
          <p:nvPr/>
        </p:nvPicPr>
        <p:blipFill>
          <a:blip r:embed="rId9"/>
          <a:stretch>
            <a:fillRect/>
          </a:stretch>
        </p:blipFill>
        <p:spPr>
          <a:xfrm>
            <a:off x="3071802" y="5000637"/>
            <a:ext cx="3280151" cy="185736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87042" name="Picture 2" descr="C:\Users\falabella\Desktop\Bullterier Seminer\Genel Son Resimler\HARVEY-01.gif"/>
          <p:cNvPicPr>
            <a:picLocks noGrp="1" noChangeAspect="1" noChangeArrowheads="1"/>
          </p:cNvPicPr>
          <p:nvPr>
            <p:ph idx="1"/>
          </p:nvPr>
        </p:nvPicPr>
        <p:blipFill>
          <a:blip r:embed="rId2"/>
          <a:srcRect/>
          <a:stretch>
            <a:fillRect/>
          </a:stretch>
        </p:blipFill>
        <p:spPr bwMode="auto">
          <a:xfrm>
            <a:off x="2500298" y="1500174"/>
            <a:ext cx="4048125" cy="3038475"/>
          </a:xfrm>
          <a:prstGeom prst="rect">
            <a:avLst/>
          </a:prstGeom>
          <a:noFill/>
        </p:spPr>
      </p:pic>
      <p:pic>
        <p:nvPicPr>
          <p:cNvPr id="5" name="4 Resim" descr="sideview3.gif"/>
          <p:cNvPicPr>
            <a:picLocks noChangeAspect="1"/>
          </p:cNvPicPr>
          <p:nvPr/>
        </p:nvPicPr>
        <p:blipFill>
          <a:blip r:embed="rId3"/>
          <a:stretch>
            <a:fillRect/>
          </a:stretch>
        </p:blipFill>
        <p:spPr>
          <a:xfrm>
            <a:off x="428596" y="5072074"/>
            <a:ext cx="2479928" cy="1466851"/>
          </a:xfrm>
          <a:prstGeom prst="rect">
            <a:avLst/>
          </a:prstGeom>
        </p:spPr>
      </p:pic>
      <p:pic>
        <p:nvPicPr>
          <p:cNvPr id="6" name="5 Resim" descr="sideview5.gif"/>
          <p:cNvPicPr>
            <a:picLocks noChangeAspect="1"/>
          </p:cNvPicPr>
          <p:nvPr/>
        </p:nvPicPr>
        <p:blipFill>
          <a:blip r:embed="rId4"/>
          <a:stretch>
            <a:fillRect/>
          </a:stretch>
        </p:blipFill>
        <p:spPr>
          <a:xfrm>
            <a:off x="6357950" y="5072074"/>
            <a:ext cx="2490787" cy="14722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Faydalı Olduğunu Umarım…</a:t>
            </a:r>
            <a:endParaRPr lang="tr-TR" dirty="0"/>
          </a:p>
        </p:txBody>
      </p:sp>
      <p:pic>
        <p:nvPicPr>
          <p:cNvPr id="1027" name="Picture 3" descr="C:\Users\falabella\Desktop\ONCE_willie.jpg"/>
          <p:cNvPicPr>
            <a:picLocks noChangeAspect="1" noChangeArrowheads="1"/>
          </p:cNvPicPr>
          <p:nvPr/>
        </p:nvPicPr>
        <p:blipFill>
          <a:blip r:embed="rId3"/>
          <a:srcRect/>
          <a:stretch>
            <a:fillRect/>
          </a:stretch>
        </p:blipFill>
        <p:spPr bwMode="auto">
          <a:xfrm>
            <a:off x="3786182" y="1285860"/>
            <a:ext cx="5072058" cy="3381372"/>
          </a:xfrm>
          <a:prstGeom prst="rect">
            <a:avLst/>
          </a:prstGeom>
          <a:noFill/>
        </p:spPr>
      </p:pic>
      <p:pic>
        <p:nvPicPr>
          <p:cNvPr id="7" name="6 İçerik Yer Tutucusu" descr="rufusdog(1).jpg"/>
          <p:cNvPicPr>
            <a:picLocks noGrp="1" noChangeAspect="1"/>
          </p:cNvPicPr>
          <p:nvPr>
            <p:ph idx="1"/>
          </p:nvPr>
        </p:nvPicPr>
        <p:blipFill>
          <a:blip r:embed="rId4"/>
          <a:stretch>
            <a:fillRect/>
          </a:stretch>
        </p:blipFill>
        <p:spPr>
          <a:xfrm>
            <a:off x="0" y="1571612"/>
            <a:ext cx="3413681" cy="470852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dirty="0" err="1" smtClean="0"/>
              <a:t>Bull</a:t>
            </a:r>
            <a:r>
              <a:rPr lang="tr-TR" dirty="0" smtClean="0"/>
              <a:t> </a:t>
            </a:r>
            <a:r>
              <a:rPr lang="tr-TR" dirty="0" err="1" smtClean="0"/>
              <a:t>Terrier</a:t>
            </a:r>
            <a:r>
              <a:rPr lang="tr-TR" dirty="0" smtClean="0"/>
              <a:t> Görünüm</a:t>
            </a:r>
            <a:endParaRPr lang="tr-TR" dirty="0"/>
          </a:p>
        </p:txBody>
      </p:sp>
      <p:pic>
        <p:nvPicPr>
          <p:cNvPr id="2050" name="Picture 2"/>
          <p:cNvPicPr>
            <a:picLocks noChangeAspect="1" noChangeArrowheads="1"/>
          </p:cNvPicPr>
          <p:nvPr/>
        </p:nvPicPr>
        <p:blipFill>
          <a:blip r:embed="rId3"/>
          <a:srcRect/>
          <a:stretch>
            <a:fillRect/>
          </a:stretch>
        </p:blipFill>
        <p:spPr bwMode="auto">
          <a:xfrm>
            <a:off x="2928926" y="4071942"/>
            <a:ext cx="3315708" cy="2357454"/>
          </a:xfrm>
          <a:prstGeom prst="rect">
            <a:avLst/>
          </a:prstGeom>
          <a:noFill/>
          <a:ln w="9525">
            <a:noFill/>
            <a:miter lim="800000"/>
            <a:headEnd/>
            <a:tailEnd/>
          </a:ln>
          <a:effectLst/>
        </p:spPr>
      </p:pic>
      <p:pic>
        <p:nvPicPr>
          <p:cNvPr id="2051" name="Picture 3"/>
          <p:cNvPicPr>
            <a:picLocks noGrp="1" noChangeAspect="1" noChangeArrowheads="1"/>
          </p:cNvPicPr>
          <p:nvPr>
            <p:ph idx="1"/>
          </p:nvPr>
        </p:nvPicPr>
        <p:blipFill>
          <a:blip r:embed="rId4"/>
          <a:srcRect/>
          <a:stretch>
            <a:fillRect/>
          </a:stretch>
        </p:blipFill>
        <p:spPr bwMode="auto">
          <a:xfrm>
            <a:off x="285720" y="1571612"/>
            <a:ext cx="2857520" cy="216092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3143240" y="1571612"/>
            <a:ext cx="2901759" cy="2185992"/>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6000760" y="1571612"/>
            <a:ext cx="2786082"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p:spPr>
        <p:txBody>
          <a:bodyPr>
            <a:normAutofit fontScale="90000"/>
          </a:bodyPr>
          <a:lstStyle/>
          <a:p>
            <a:r>
              <a:rPr lang="tr-TR" dirty="0" err="1" smtClean="0"/>
              <a:t>Bull</a:t>
            </a:r>
            <a:r>
              <a:rPr lang="tr-TR" dirty="0" smtClean="0"/>
              <a:t> </a:t>
            </a:r>
            <a:r>
              <a:rPr lang="tr-TR" dirty="0" err="1" smtClean="0"/>
              <a:t>Terrier</a:t>
            </a:r>
            <a:r>
              <a:rPr lang="tr-TR" dirty="0" smtClean="0"/>
              <a:t> Görünüm</a:t>
            </a:r>
            <a:endParaRPr lang="tr-TR" dirty="0"/>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a:srcRect/>
          <a:stretch>
            <a:fillRect/>
          </a:stretch>
        </p:blipFill>
        <p:spPr bwMode="auto">
          <a:xfrm>
            <a:off x="571472" y="928670"/>
            <a:ext cx="8072494" cy="5643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p:spPr>
        <p:txBody>
          <a:bodyPr>
            <a:normAutofit fontScale="90000"/>
          </a:bodyPr>
          <a:lstStyle/>
          <a:p>
            <a:r>
              <a:rPr lang="tr-TR" dirty="0" err="1" smtClean="0"/>
              <a:t>Bull</a:t>
            </a:r>
            <a:r>
              <a:rPr lang="tr-TR" dirty="0" smtClean="0"/>
              <a:t> </a:t>
            </a:r>
            <a:r>
              <a:rPr lang="tr-TR" dirty="0" err="1" smtClean="0"/>
              <a:t>Terrier</a:t>
            </a:r>
            <a:r>
              <a:rPr lang="tr-TR" dirty="0" smtClean="0"/>
              <a:t> Görünüm</a:t>
            </a:r>
            <a:endParaRPr lang="tr-TR" dirty="0"/>
          </a:p>
        </p:txBody>
      </p:sp>
      <p:pic>
        <p:nvPicPr>
          <p:cNvPr id="2050" name="Picture 2"/>
          <p:cNvPicPr>
            <a:picLocks noGrp="1" noChangeAspect="1" noChangeArrowheads="1"/>
          </p:cNvPicPr>
          <p:nvPr>
            <p:ph idx="1"/>
          </p:nvPr>
        </p:nvPicPr>
        <p:blipFill>
          <a:blip r:embed="rId2"/>
          <a:srcRect/>
          <a:stretch>
            <a:fillRect/>
          </a:stretch>
        </p:blipFill>
        <p:spPr bwMode="auto">
          <a:xfrm>
            <a:off x="928662" y="1122336"/>
            <a:ext cx="7286676" cy="51863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p:spPr>
        <p:txBody>
          <a:bodyPr>
            <a:normAutofit fontScale="90000"/>
          </a:bodyPr>
          <a:lstStyle/>
          <a:p>
            <a:r>
              <a:rPr lang="tr-TR" dirty="0" err="1" smtClean="0"/>
              <a:t>Bull</a:t>
            </a:r>
            <a:r>
              <a:rPr lang="tr-TR" dirty="0" smtClean="0"/>
              <a:t> </a:t>
            </a:r>
            <a:r>
              <a:rPr lang="tr-TR" dirty="0" err="1" smtClean="0"/>
              <a:t>Terrier</a:t>
            </a:r>
            <a:r>
              <a:rPr lang="tr-TR" dirty="0" smtClean="0"/>
              <a:t> Görünüm</a:t>
            </a:r>
            <a:endParaRPr lang="tr-TR" dirty="0"/>
          </a:p>
        </p:txBody>
      </p:sp>
      <p:pic>
        <p:nvPicPr>
          <p:cNvPr id="3074" name="Picture 2"/>
          <p:cNvPicPr>
            <a:picLocks noGrp="1" noChangeAspect="1" noChangeArrowheads="1"/>
          </p:cNvPicPr>
          <p:nvPr>
            <p:ph idx="1"/>
          </p:nvPr>
        </p:nvPicPr>
        <p:blipFill>
          <a:blip r:embed="rId2"/>
          <a:srcRect/>
          <a:stretch>
            <a:fillRect/>
          </a:stretch>
        </p:blipFill>
        <p:spPr bwMode="auto">
          <a:xfrm>
            <a:off x="1216012" y="1143000"/>
            <a:ext cx="6711976" cy="5165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785794"/>
          </a:xfrm>
        </p:spPr>
        <p:txBody>
          <a:bodyPr>
            <a:normAutofit/>
          </a:bodyPr>
          <a:lstStyle/>
          <a:p>
            <a:r>
              <a:rPr lang="tr-TR" dirty="0" err="1" smtClean="0"/>
              <a:t>Bull</a:t>
            </a:r>
            <a:r>
              <a:rPr lang="tr-TR" dirty="0" smtClean="0"/>
              <a:t> </a:t>
            </a:r>
            <a:r>
              <a:rPr lang="tr-TR" dirty="0" err="1" smtClean="0"/>
              <a:t>Terrier</a:t>
            </a:r>
            <a:r>
              <a:rPr lang="tr-TR" dirty="0" smtClean="0"/>
              <a:t> Görünüm</a:t>
            </a:r>
            <a:endParaRPr lang="tr-TR" dirty="0"/>
          </a:p>
        </p:txBody>
      </p:sp>
      <p:pic>
        <p:nvPicPr>
          <p:cNvPr id="4098" name="Picture 2"/>
          <p:cNvPicPr>
            <a:picLocks noChangeAspect="1" noChangeArrowheads="1"/>
          </p:cNvPicPr>
          <p:nvPr/>
        </p:nvPicPr>
        <p:blipFill>
          <a:blip r:embed="rId2" cstate="print"/>
          <a:srcRect/>
          <a:stretch>
            <a:fillRect/>
          </a:stretch>
        </p:blipFill>
        <p:spPr bwMode="auto">
          <a:xfrm>
            <a:off x="1000100" y="928671"/>
            <a:ext cx="3025293" cy="3000395"/>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cstate="print"/>
          <a:srcRect/>
          <a:stretch>
            <a:fillRect/>
          </a:stretch>
        </p:blipFill>
        <p:spPr bwMode="auto">
          <a:xfrm>
            <a:off x="4643438" y="714356"/>
            <a:ext cx="3739874" cy="3357586"/>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357158" y="3885354"/>
            <a:ext cx="3948106" cy="2972646"/>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cstate="print"/>
          <a:srcRect/>
          <a:stretch>
            <a:fillRect/>
          </a:stretch>
        </p:blipFill>
        <p:spPr bwMode="auto">
          <a:xfrm>
            <a:off x="5143504" y="4247901"/>
            <a:ext cx="3643338" cy="26100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ven">
  <a:themeElements>
    <a:clrScheme name="Güven">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Güven">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üven">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868</TotalTime>
  <Words>1945</Words>
  <Application>Microsoft Office PowerPoint</Application>
  <PresentationFormat>Ekran Gösterisi (4:3)</PresentationFormat>
  <Paragraphs>228</Paragraphs>
  <Slides>48</Slides>
  <Notes>28</Notes>
  <HiddenSlides>0</HiddenSlides>
  <MMClips>0</MMClips>
  <ScaleCrop>false</ScaleCrop>
  <HeadingPairs>
    <vt:vector size="4" baseType="variant">
      <vt:variant>
        <vt:lpstr>Tema</vt:lpstr>
      </vt:variant>
      <vt:variant>
        <vt:i4>1</vt:i4>
      </vt:variant>
      <vt:variant>
        <vt:lpstr>Slayt Başlıkları</vt:lpstr>
      </vt:variant>
      <vt:variant>
        <vt:i4>48</vt:i4>
      </vt:variant>
    </vt:vector>
  </HeadingPairs>
  <TitlesOfParts>
    <vt:vector size="49" baseType="lpstr">
      <vt:lpstr>Güven</vt:lpstr>
      <vt:lpstr>BULL TERRIER </vt:lpstr>
      <vt:lpstr>BULL TERRIER</vt:lpstr>
      <vt:lpstr>Bull Terrier Geçmişi</vt:lpstr>
      <vt:lpstr>Bull Terrier Geçmişi</vt:lpstr>
      <vt:lpstr>Bull Terrier Görünüm</vt:lpstr>
      <vt:lpstr>Bull Terrier Görünüm</vt:lpstr>
      <vt:lpstr>Bull Terrier Görünüm</vt:lpstr>
      <vt:lpstr>Bull Terrier Görünüm</vt:lpstr>
      <vt:lpstr>Bull Terrier Görünüm</vt:lpstr>
      <vt:lpstr>Bull Terrier Görünüm</vt:lpstr>
      <vt:lpstr>Bull Terrier Genel Görünüm </vt:lpstr>
      <vt:lpstr>Bull Terrier Karakter Yapısı </vt:lpstr>
      <vt:lpstr>Bull Terrier Kafa Yapısı</vt:lpstr>
      <vt:lpstr>Bull Terrier Kafa Yapısı</vt:lpstr>
      <vt:lpstr>Bull Terrier Kafa Yapısı</vt:lpstr>
      <vt:lpstr>Bull Terrier Kafa Yapısı</vt:lpstr>
      <vt:lpstr>Bull Terrier Kafa Yapısı</vt:lpstr>
      <vt:lpstr>Bull Terrier Kafa Yapısı</vt:lpstr>
      <vt:lpstr>Bull Terrier Kafa Yapısı</vt:lpstr>
      <vt:lpstr>Bull Terrier Vucut </vt:lpstr>
      <vt:lpstr>Bull Terrier Vucut </vt:lpstr>
      <vt:lpstr>Bull Terrier Vucut </vt:lpstr>
      <vt:lpstr>Bull Terrier Uzuvlar </vt:lpstr>
      <vt:lpstr>Bull Terrier Uzuvlar </vt:lpstr>
      <vt:lpstr>Bull Terrier Uzuvlar </vt:lpstr>
      <vt:lpstr>Slayt 26</vt:lpstr>
      <vt:lpstr>Bull Terrier Uzuvlar </vt:lpstr>
      <vt:lpstr>Bull Terrier Uzuvlar </vt:lpstr>
      <vt:lpstr>Bull Terrier Uzuvlar </vt:lpstr>
      <vt:lpstr>Bull Terrier Hareket </vt:lpstr>
      <vt:lpstr>Bull Terrier Hareket </vt:lpstr>
      <vt:lpstr>Bull Terrier Hareket </vt:lpstr>
      <vt:lpstr>Bull Terrier Hareket </vt:lpstr>
      <vt:lpstr>Bull Terrier Tüy &amp; Renk</vt:lpstr>
      <vt:lpstr>Bull Terrier Tüy &amp; Renk</vt:lpstr>
      <vt:lpstr>Bull Terrier Tüy &amp; Renk</vt:lpstr>
      <vt:lpstr>Bull Terrier Boyut</vt:lpstr>
      <vt:lpstr>Bull Terrier Kusurlar ve Dikalifiye Sebebleri </vt:lpstr>
      <vt:lpstr>Bull Terrier Kusurlar</vt:lpstr>
      <vt:lpstr>Bull Terrier Kusurlar</vt:lpstr>
      <vt:lpstr>Bull Terrier Kusurlar</vt:lpstr>
      <vt:lpstr>Bull Terrier Kusurlar</vt:lpstr>
      <vt:lpstr>Bull Terrier Kusurlar</vt:lpstr>
      <vt:lpstr>Bull Terrier Kusurlar</vt:lpstr>
      <vt:lpstr>Bull Terrier Kusurlar</vt:lpstr>
      <vt:lpstr>Bull Terrier Son Bakış</vt:lpstr>
      <vt:lpstr>Slayt 47</vt:lpstr>
      <vt:lpstr>Faydalı Olduğunu Umarım…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 TERRIER </dc:title>
  <dc:creator>falabella</dc:creator>
  <cp:lastModifiedBy>falabella</cp:lastModifiedBy>
  <cp:revision>94</cp:revision>
  <dcterms:created xsi:type="dcterms:W3CDTF">2016-01-26T12:11:42Z</dcterms:created>
  <dcterms:modified xsi:type="dcterms:W3CDTF">2016-03-12T12:59:56Z</dcterms:modified>
</cp:coreProperties>
</file>