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75" r:id="rId6"/>
    <p:sldId id="264" r:id="rId7"/>
    <p:sldId id="265" r:id="rId8"/>
    <p:sldId id="266" r:id="rId9"/>
    <p:sldId id="267" r:id="rId10"/>
    <p:sldId id="270" r:id="rId11"/>
    <p:sldId id="271" r:id="rId12"/>
    <p:sldId id="268" r:id="rId13"/>
    <p:sldId id="269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3FA-3EB3-4580-9C98-E3453563D7F3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0AFD-C941-488A-AC46-0ADF6F5D9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90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3FA-3EB3-4580-9C98-E3453563D7F3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0AFD-C941-488A-AC46-0ADF6F5D9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99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3FA-3EB3-4580-9C98-E3453563D7F3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0AFD-C941-488A-AC46-0ADF6F5D9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80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3FA-3EB3-4580-9C98-E3453563D7F3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0AFD-C941-488A-AC46-0ADF6F5D9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80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3FA-3EB3-4580-9C98-E3453563D7F3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0AFD-C941-488A-AC46-0ADF6F5D9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38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3FA-3EB3-4580-9C98-E3453563D7F3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0AFD-C941-488A-AC46-0ADF6F5D9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69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3FA-3EB3-4580-9C98-E3453563D7F3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0AFD-C941-488A-AC46-0ADF6F5D9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083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3FA-3EB3-4580-9C98-E3453563D7F3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0AFD-C941-488A-AC46-0ADF6F5D9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90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3FA-3EB3-4580-9C98-E3453563D7F3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0AFD-C941-488A-AC46-0ADF6F5D9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2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3FA-3EB3-4580-9C98-E3453563D7F3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0AFD-C941-488A-AC46-0ADF6F5D9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29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43FA-3EB3-4580-9C98-E3453563D7F3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0AFD-C941-488A-AC46-0ADF6F5D9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73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043FA-3EB3-4580-9C98-E3453563D7F3}" type="datetimeFigureOut">
              <a:rPr lang="tr-TR" smtClean="0"/>
              <a:t>07.11.2018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0AFD-C941-488A-AC46-0ADF6F5D9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07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İÇERİK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Fransız </a:t>
            </a:r>
            <a:r>
              <a:rPr lang="tr-TR" dirty="0" err="1" smtClean="0"/>
              <a:t>Bulldog</a:t>
            </a:r>
            <a:r>
              <a:rPr lang="tr-TR" dirty="0" smtClean="0"/>
              <a:t> Tarihsel Gelişimi</a:t>
            </a:r>
          </a:p>
          <a:p>
            <a:r>
              <a:rPr lang="tr-TR" dirty="0" smtClean="0"/>
              <a:t>Fransız </a:t>
            </a:r>
            <a:r>
              <a:rPr lang="tr-TR" dirty="0" err="1" smtClean="0"/>
              <a:t>Bulldog</a:t>
            </a:r>
            <a:r>
              <a:rPr lang="tr-TR" dirty="0" smtClean="0"/>
              <a:t> FCI Irk Standartları</a:t>
            </a:r>
          </a:p>
          <a:p>
            <a:r>
              <a:rPr lang="tr-TR" dirty="0" smtClean="0"/>
              <a:t>İstenmeyen ve Diskalifiye Unsurları</a:t>
            </a:r>
          </a:p>
          <a:p>
            <a:r>
              <a:rPr lang="tr-TR" dirty="0" smtClean="0"/>
              <a:t>Ülkemizde Irkın Popülasyonu ve Problemleri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35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3118" y="11917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Burun Bölgesi / </a:t>
            </a:r>
            <a:r>
              <a:rPr lang="tr-TR" b="1" dirty="0" err="1" smtClean="0"/>
              <a:t>Muzzle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r>
              <a:rPr lang="tr-TR" dirty="0" smtClean="0"/>
              <a:t>Geniş</a:t>
            </a:r>
          </a:p>
          <a:p>
            <a:r>
              <a:rPr lang="tr-TR" dirty="0" smtClean="0"/>
              <a:t>Kısa (</a:t>
            </a:r>
            <a:r>
              <a:rPr lang="tr-TR" dirty="0" err="1" smtClean="0"/>
              <a:t>Muzzle</a:t>
            </a:r>
            <a:r>
              <a:rPr lang="tr-TR" dirty="0" smtClean="0"/>
              <a:t> ile toplam kafa uzunluğu arasında 1/6 oran)</a:t>
            </a:r>
          </a:p>
          <a:p>
            <a:r>
              <a:rPr lang="tr-TR" dirty="0" smtClean="0"/>
              <a:t>Simetrik kıvrımlı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131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3" y="322119"/>
            <a:ext cx="6103372" cy="344545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910" y="4000070"/>
            <a:ext cx="6120635" cy="2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0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8591" y="13476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Dudaklar</a:t>
            </a:r>
          </a:p>
          <a:p>
            <a:r>
              <a:rPr lang="tr-TR" sz="2400" dirty="0" smtClean="0"/>
              <a:t>Kalın</a:t>
            </a:r>
          </a:p>
          <a:p>
            <a:r>
              <a:rPr lang="tr-TR" sz="2400" dirty="0"/>
              <a:t>B</a:t>
            </a:r>
            <a:r>
              <a:rPr lang="tr-TR" sz="2400" dirty="0" smtClean="0"/>
              <a:t>iraz gevşek</a:t>
            </a:r>
          </a:p>
          <a:p>
            <a:r>
              <a:rPr lang="tr-TR" sz="2400" dirty="0" smtClean="0"/>
              <a:t>Siyah</a:t>
            </a:r>
          </a:p>
          <a:p>
            <a:r>
              <a:rPr lang="tr-TR" sz="2400" dirty="0"/>
              <a:t>D</a:t>
            </a:r>
            <a:r>
              <a:rPr lang="tr-TR" sz="2400" dirty="0" smtClean="0"/>
              <a:t>işleri </a:t>
            </a:r>
            <a:r>
              <a:rPr lang="tr-TR" sz="2400" dirty="0"/>
              <a:t>tamamen kapatacak şekilde </a:t>
            </a:r>
            <a:r>
              <a:rPr lang="tr-TR" sz="2400" dirty="0" smtClean="0"/>
              <a:t>örmeli</a:t>
            </a:r>
          </a:p>
          <a:p>
            <a:r>
              <a:rPr lang="tr-TR" sz="2400" dirty="0" smtClean="0"/>
              <a:t>Üst </a:t>
            </a:r>
            <a:r>
              <a:rPr lang="tr-TR" sz="2400" dirty="0"/>
              <a:t>dudaklar sarkık ve </a:t>
            </a:r>
            <a:r>
              <a:rPr lang="tr-TR" sz="2400" dirty="0" smtClean="0"/>
              <a:t>yuvarlaktır</a:t>
            </a:r>
          </a:p>
          <a:p>
            <a:pPr marL="0" indent="0">
              <a:buNone/>
            </a:pPr>
            <a:r>
              <a:rPr lang="tr-TR" sz="2400" b="1" dirty="0" smtClean="0"/>
              <a:t>Yanaklar</a:t>
            </a:r>
          </a:p>
          <a:p>
            <a:r>
              <a:rPr lang="tr-TR" sz="2400" dirty="0" smtClean="0"/>
              <a:t>Gelişmiş ve belirgin</a:t>
            </a:r>
            <a:endParaRPr lang="tr-TR" sz="24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321" y="924791"/>
            <a:ext cx="4681282" cy="46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5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1272" y="1205346"/>
            <a:ext cx="10501745" cy="4358554"/>
          </a:xfrm>
        </p:spPr>
        <p:txBody>
          <a:bodyPr>
            <a:normAutofit/>
          </a:bodyPr>
          <a:lstStyle/>
          <a:p>
            <a:r>
              <a:rPr lang="tr-TR" b="1" dirty="0" smtClean="0"/>
              <a:t>Çene/Dişler</a:t>
            </a:r>
            <a:r>
              <a:rPr lang="tr-TR" dirty="0" smtClean="0"/>
              <a:t> </a:t>
            </a:r>
          </a:p>
          <a:p>
            <a:r>
              <a:rPr lang="tr-TR" dirty="0" smtClean="0"/>
              <a:t>Geniş </a:t>
            </a:r>
            <a:r>
              <a:rPr lang="tr-TR" dirty="0"/>
              <a:t>ve </a:t>
            </a:r>
            <a:r>
              <a:rPr lang="tr-TR" dirty="0" smtClean="0"/>
              <a:t>güçlü </a:t>
            </a:r>
          </a:p>
          <a:p>
            <a:r>
              <a:rPr lang="tr-TR" dirty="0" smtClean="0"/>
              <a:t>Alt </a:t>
            </a:r>
            <a:r>
              <a:rPr lang="tr-TR" dirty="0"/>
              <a:t>çene; üst çenenin önüne doğru yönelir ve üst çenenin önünde biter. </a:t>
            </a:r>
            <a:endParaRPr lang="tr-TR" dirty="0" smtClean="0"/>
          </a:p>
          <a:p>
            <a:r>
              <a:rPr lang="tr-TR" dirty="0" smtClean="0"/>
              <a:t>Alt </a:t>
            </a:r>
            <a:r>
              <a:rPr lang="tr-TR" dirty="0"/>
              <a:t>kesici dişler çenede yuvarlatılmış şekilde dizilmiştir. </a:t>
            </a:r>
            <a:endParaRPr lang="tr-TR" dirty="0" smtClean="0"/>
          </a:p>
          <a:p>
            <a:r>
              <a:rPr lang="tr-TR" dirty="0" smtClean="0"/>
              <a:t>Kesici </a:t>
            </a:r>
            <a:r>
              <a:rPr lang="tr-TR" dirty="0"/>
              <a:t>ve köpek dişleri yeterli </a:t>
            </a:r>
            <a:r>
              <a:rPr lang="tr-TR" dirty="0" smtClean="0"/>
              <a:t>gelişmiştir</a:t>
            </a:r>
          </a:p>
          <a:p>
            <a:r>
              <a:rPr lang="tr-TR" dirty="0" smtClean="0"/>
              <a:t>Tam </a:t>
            </a:r>
            <a:r>
              <a:rPr lang="tr-TR" dirty="0"/>
              <a:t>ısırış arzu edilir.</a:t>
            </a:r>
          </a:p>
        </p:txBody>
      </p:sp>
    </p:spTree>
    <p:extLst>
      <p:ext uri="{BB962C8B-B14F-4D97-AF65-F5344CB8AC3E}">
        <p14:creationId xmlns:p14="http://schemas.microsoft.com/office/powerpoint/2010/main" val="92234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27" y="376671"/>
            <a:ext cx="6053941" cy="63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Boyun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Kısa</a:t>
            </a:r>
          </a:p>
          <a:p>
            <a:r>
              <a:rPr lang="tr-TR" dirty="0" smtClean="0"/>
              <a:t>Güçlü</a:t>
            </a:r>
            <a:endParaRPr lang="tr-TR" dirty="0"/>
          </a:p>
          <a:p>
            <a:r>
              <a:rPr lang="tr-TR" dirty="0" smtClean="0"/>
              <a:t>Omuza </a:t>
            </a:r>
            <a:r>
              <a:rPr lang="tr-TR" dirty="0"/>
              <a:t>doğru </a:t>
            </a:r>
            <a:r>
              <a:rPr lang="tr-TR" dirty="0" smtClean="0"/>
              <a:t>genişleyen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404" y="0"/>
            <a:ext cx="7073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3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Gövde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Sırt</a:t>
            </a:r>
          </a:p>
          <a:p>
            <a:r>
              <a:rPr lang="tr-TR" dirty="0" smtClean="0"/>
              <a:t>Sıkı </a:t>
            </a:r>
          </a:p>
          <a:p>
            <a:r>
              <a:rPr lang="tr-TR" dirty="0" smtClean="0"/>
              <a:t>Geniş</a:t>
            </a:r>
          </a:p>
          <a:p>
            <a:r>
              <a:rPr lang="tr-TR" dirty="0" smtClean="0"/>
              <a:t>Kaslı</a:t>
            </a:r>
          </a:p>
          <a:p>
            <a:pPr marL="0" indent="0">
              <a:buNone/>
            </a:pPr>
            <a:r>
              <a:rPr lang="tr-TR" b="1" dirty="0" smtClean="0"/>
              <a:t>Bel</a:t>
            </a:r>
          </a:p>
          <a:p>
            <a:r>
              <a:rPr lang="tr-TR" dirty="0" smtClean="0"/>
              <a:t>Kısa</a:t>
            </a:r>
          </a:p>
          <a:p>
            <a:r>
              <a:rPr lang="tr-TR" dirty="0" smtClean="0"/>
              <a:t>Geniş</a:t>
            </a:r>
          </a:p>
          <a:p>
            <a:r>
              <a:rPr lang="tr-TR" dirty="0" smtClean="0"/>
              <a:t>Kavisli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220352" y="1381764"/>
            <a:ext cx="3756241" cy="185712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36" y="3238884"/>
            <a:ext cx="3542857" cy="30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9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034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Sırt Çizgisi</a:t>
            </a:r>
          </a:p>
          <a:p>
            <a:r>
              <a:rPr lang="tr-TR" dirty="0"/>
              <a:t>Omuz başlarından</a:t>
            </a:r>
            <a:r>
              <a:rPr lang="tr-TR" b="1" dirty="0"/>
              <a:t> </a:t>
            </a:r>
            <a:r>
              <a:rPr lang="tr-TR" dirty="0"/>
              <a:t>bele doğru </a:t>
            </a:r>
            <a:r>
              <a:rPr lang="tr-TR" dirty="0" smtClean="0"/>
              <a:t>abartısız şekilde yükselir </a:t>
            </a:r>
          </a:p>
          <a:p>
            <a:r>
              <a:rPr lang="tr-TR" dirty="0"/>
              <a:t>I</a:t>
            </a:r>
            <a:r>
              <a:rPr lang="tr-TR" dirty="0" smtClean="0"/>
              <a:t>rk </a:t>
            </a:r>
            <a:r>
              <a:rPr lang="tr-TR" dirty="0"/>
              <a:t>için </a:t>
            </a:r>
            <a:r>
              <a:rPr lang="tr-TR" dirty="0" smtClean="0"/>
              <a:t>karakteristik</a:t>
            </a:r>
          </a:p>
          <a:p>
            <a:pPr marL="0" indent="0">
              <a:buNone/>
            </a:pPr>
            <a:r>
              <a:rPr lang="tr-TR" b="1" dirty="0" smtClean="0"/>
              <a:t>Kalça </a:t>
            </a:r>
          </a:p>
          <a:p>
            <a:r>
              <a:rPr lang="tr-TR" dirty="0" smtClean="0"/>
              <a:t>Eğimli</a:t>
            </a:r>
          </a:p>
          <a:p>
            <a:pPr marL="0" indent="0">
              <a:buNone/>
            </a:pPr>
            <a:r>
              <a:rPr lang="tr-TR" b="1" dirty="0"/>
              <a:t>Alt Çizgi </a:t>
            </a:r>
          </a:p>
          <a:p>
            <a:r>
              <a:rPr lang="tr-TR" dirty="0"/>
              <a:t>Aşırı olmayacak şekilde yukarı doğru kıvrık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46" y="4240492"/>
            <a:ext cx="9185564" cy="228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0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2500" y="10774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Göğüs Kafesi</a:t>
            </a:r>
          </a:p>
          <a:p>
            <a:r>
              <a:rPr lang="tr-TR" dirty="0"/>
              <a:t>Silindire </a:t>
            </a:r>
            <a:r>
              <a:rPr lang="tr-TR" dirty="0" smtClean="0"/>
              <a:t>benzeyen yapıda</a:t>
            </a:r>
          </a:p>
          <a:p>
            <a:r>
              <a:rPr lang="tr-TR" dirty="0" smtClean="0"/>
              <a:t>Alt kısmı dirseklerin </a:t>
            </a:r>
            <a:r>
              <a:rPr lang="tr-TR" dirty="0"/>
              <a:t>hafifçe </a:t>
            </a:r>
            <a:r>
              <a:rPr lang="tr-TR" dirty="0" smtClean="0"/>
              <a:t>altında </a:t>
            </a:r>
          </a:p>
          <a:p>
            <a:r>
              <a:rPr lang="tr-TR" dirty="0" smtClean="0"/>
              <a:t>Ön göğüs geniş(Köpeğe karşıdan bakıldığında  </a:t>
            </a:r>
            <a:r>
              <a:rPr lang="tr-TR" dirty="0"/>
              <a:t>kare </a:t>
            </a:r>
            <a:r>
              <a:rPr lang="tr-TR" dirty="0" smtClean="0"/>
              <a:t>şeklinde görülmelidir.)</a:t>
            </a:r>
            <a:endParaRPr lang="tr-TR" dirty="0"/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24" y="4114799"/>
            <a:ext cx="5949076" cy="218425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82" y="3253149"/>
            <a:ext cx="1714500" cy="30861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18" y="3530800"/>
            <a:ext cx="2222222" cy="27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8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Kuyruk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Doğuştan </a:t>
            </a:r>
            <a:r>
              <a:rPr lang="tr-TR" dirty="0" smtClean="0"/>
              <a:t>kısa </a:t>
            </a:r>
          </a:p>
          <a:p>
            <a:r>
              <a:rPr lang="tr-TR" dirty="0" smtClean="0"/>
              <a:t>Uygun uzunluk </a:t>
            </a:r>
            <a:r>
              <a:rPr lang="tr-TR" dirty="0"/>
              <a:t>anüsü kapatacak kadar </a:t>
            </a:r>
            <a:r>
              <a:rPr lang="tr-TR" dirty="0" smtClean="0"/>
              <a:t> </a:t>
            </a:r>
          </a:p>
          <a:p>
            <a:r>
              <a:rPr lang="tr-TR" dirty="0"/>
              <a:t>A</a:t>
            </a:r>
            <a:r>
              <a:rPr lang="tr-TR" dirty="0" smtClean="0"/>
              <a:t>lçak bağlantı </a:t>
            </a:r>
          </a:p>
          <a:p>
            <a:r>
              <a:rPr lang="tr-TR" dirty="0"/>
              <a:t>T</a:t>
            </a:r>
            <a:r>
              <a:rPr lang="tr-TR" dirty="0" smtClean="0"/>
              <a:t>ercihen düz </a:t>
            </a:r>
          </a:p>
          <a:p>
            <a:r>
              <a:rPr lang="tr-TR" dirty="0"/>
              <a:t>K</a:t>
            </a:r>
            <a:r>
              <a:rPr lang="tr-TR" dirty="0" smtClean="0"/>
              <a:t>alın </a:t>
            </a:r>
            <a:r>
              <a:rPr lang="tr-TR" dirty="0"/>
              <a:t>başlayarak kuyruk </a:t>
            </a:r>
            <a:r>
              <a:rPr lang="tr-TR" dirty="0" smtClean="0"/>
              <a:t>ucu ince </a:t>
            </a:r>
          </a:p>
          <a:p>
            <a:r>
              <a:rPr lang="tr-TR" dirty="0" smtClean="0"/>
              <a:t>Kırık</a:t>
            </a:r>
            <a:r>
              <a:rPr lang="tr-TR" dirty="0"/>
              <a:t>, düğümlü ya da nispeten uzun kuyruklar iç diz hizasına ulaşmayacak durumlarda kabul </a:t>
            </a:r>
            <a:r>
              <a:rPr lang="tr-TR" dirty="0" smtClean="0"/>
              <a:t>edilir</a:t>
            </a:r>
          </a:p>
          <a:p>
            <a:r>
              <a:rPr lang="tr-TR" dirty="0" smtClean="0"/>
              <a:t>Düşük konumlu taşınır (Hareket </a:t>
            </a:r>
            <a:r>
              <a:rPr lang="tr-TR" dirty="0"/>
              <a:t>halinde dahi  vücut düzleminden yukarı </a:t>
            </a:r>
            <a:r>
              <a:rPr lang="tr-TR" dirty="0" smtClean="0"/>
              <a:t>çıkmama )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040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Fransız</a:t>
            </a:r>
            <a:r>
              <a:rPr lang="tr-TR" b="1" dirty="0"/>
              <a:t> </a:t>
            </a:r>
            <a:r>
              <a:rPr lang="tr-TR" sz="4000" b="1" dirty="0" err="1"/>
              <a:t>Bulldog</a:t>
            </a:r>
            <a:r>
              <a:rPr lang="tr-TR" b="1" dirty="0"/>
              <a:t> </a:t>
            </a:r>
            <a:r>
              <a:rPr lang="tr-TR" sz="4000" b="1" dirty="0"/>
              <a:t>Tarihsel Gelişimi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1800’lerin ortalarına uzanan dönemin İngiliz </a:t>
            </a:r>
            <a:r>
              <a:rPr lang="tr-TR" dirty="0" err="1" smtClean="0"/>
              <a:t>bulldoglarından</a:t>
            </a:r>
            <a:r>
              <a:rPr lang="tr-TR" dirty="0" smtClean="0"/>
              <a:t> türeyen Toy </a:t>
            </a:r>
            <a:r>
              <a:rPr lang="tr-TR" dirty="0" err="1" smtClean="0"/>
              <a:t>bulldoglara</a:t>
            </a:r>
            <a:r>
              <a:rPr lang="tr-TR" dirty="0" smtClean="0"/>
              <a:t> kökenleri dayanmaktadır.</a:t>
            </a:r>
          </a:p>
          <a:p>
            <a:r>
              <a:rPr lang="tr-TR" dirty="0" smtClean="0"/>
              <a:t>Köken olarak çıkış noktası İngiltere fakat sanayi devrimi ile beraber bu ufak </a:t>
            </a:r>
            <a:r>
              <a:rPr lang="tr-TR" dirty="0" err="1" smtClean="0"/>
              <a:t>bulldoglar</a:t>
            </a:r>
            <a:r>
              <a:rPr lang="tr-TR" dirty="0" smtClean="0"/>
              <a:t> dönemin tekstil işçileri ile beraber Fransa’da yaygınlaştı.</a:t>
            </a:r>
          </a:p>
          <a:p>
            <a:r>
              <a:rPr lang="tr-TR" dirty="0" smtClean="0"/>
              <a:t>Fransa’da çok sevilen bu ufak </a:t>
            </a:r>
            <a:r>
              <a:rPr lang="tr-TR" dirty="0" err="1" smtClean="0"/>
              <a:t>bulldoglar</a:t>
            </a:r>
            <a:r>
              <a:rPr lang="tr-TR" dirty="0" smtClean="0"/>
              <a:t> </a:t>
            </a:r>
            <a:r>
              <a:rPr lang="tr-TR" dirty="0" err="1" smtClean="0"/>
              <a:t>Pug</a:t>
            </a:r>
            <a:r>
              <a:rPr lang="tr-TR" dirty="0" smtClean="0"/>
              <a:t> ve </a:t>
            </a:r>
            <a:r>
              <a:rPr lang="tr-TR" dirty="0" err="1" smtClean="0"/>
              <a:t>terrier</a:t>
            </a:r>
            <a:r>
              <a:rPr lang="tr-TR" dirty="0" smtClean="0"/>
              <a:t> ırklarının melezlemesi ile birlikte Fransız </a:t>
            </a:r>
            <a:r>
              <a:rPr lang="tr-TR" dirty="0" err="1" smtClean="0"/>
              <a:t>Bulldog</a:t>
            </a:r>
            <a:r>
              <a:rPr lang="tr-TR" dirty="0" smtClean="0"/>
              <a:t> ırkının ortaya çıkışını sağladı.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6647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82" y="2224521"/>
            <a:ext cx="4267200" cy="23622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36" y="2315008"/>
            <a:ext cx="3171825" cy="21812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762" y="2338821"/>
            <a:ext cx="2095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Ön Bacaklar ve Patiler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b="1" dirty="0" smtClean="0"/>
              <a:t>Omuz</a:t>
            </a:r>
            <a:r>
              <a:rPr lang="tr-TR" dirty="0" smtClean="0"/>
              <a:t> </a:t>
            </a:r>
            <a:r>
              <a:rPr lang="tr-TR" b="1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Geriye doğru </a:t>
            </a:r>
            <a:r>
              <a:rPr lang="tr-TR" dirty="0"/>
              <a:t>yatık </a:t>
            </a:r>
            <a:r>
              <a:rPr lang="tr-TR" dirty="0" smtClean="0"/>
              <a:t>olmalı</a:t>
            </a:r>
            <a:endParaRPr lang="tr-TR" dirty="0"/>
          </a:p>
          <a:p>
            <a:r>
              <a:rPr lang="tr-TR" b="1" dirty="0"/>
              <a:t>Üst </a:t>
            </a:r>
            <a:r>
              <a:rPr lang="tr-TR" b="1" dirty="0" smtClean="0"/>
              <a:t>kol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Kısa</a:t>
            </a:r>
            <a:r>
              <a:rPr lang="tr-TR" dirty="0"/>
              <a:t>, kalın, kaslı ve hafif </a:t>
            </a:r>
            <a:r>
              <a:rPr lang="tr-TR" dirty="0" smtClean="0"/>
              <a:t>kavisli</a:t>
            </a:r>
            <a:endParaRPr lang="tr-TR" dirty="0"/>
          </a:p>
          <a:p>
            <a:r>
              <a:rPr lang="tr-TR" b="1" dirty="0" smtClean="0"/>
              <a:t>Dirsek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Vücuda </a:t>
            </a:r>
            <a:r>
              <a:rPr lang="tr-TR" dirty="0"/>
              <a:t>sıkıca </a:t>
            </a:r>
            <a:r>
              <a:rPr lang="tr-TR" dirty="0" smtClean="0"/>
              <a:t>yakın</a:t>
            </a:r>
            <a:endParaRPr lang="tr-TR" dirty="0"/>
          </a:p>
          <a:p>
            <a:r>
              <a:rPr lang="tr-TR" b="1" dirty="0"/>
              <a:t>Ön </a:t>
            </a:r>
            <a:r>
              <a:rPr lang="tr-TR" b="1" dirty="0" smtClean="0"/>
              <a:t>kol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Kısa</a:t>
            </a:r>
            <a:r>
              <a:rPr lang="tr-TR" dirty="0"/>
              <a:t>, düz ve </a:t>
            </a:r>
            <a:r>
              <a:rPr lang="tr-TR" dirty="0" smtClean="0"/>
              <a:t>kaslı</a:t>
            </a:r>
            <a:endParaRPr lang="tr-TR" dirty="0"/>
          </a:p>
          <a:p>
            <a:r>
              <a:rPr lang="tr-TR" b="1" dirty="0"/>
              <a:t>Bilek (</a:t>
            </a:r>
            <a:r>
              <a:rPr lang="tr-TR" b="1" dirty="0" err="1"/>
              <a:t>Carpus</a:t>
            </a:r>
            <a:r>
              <a:rPr lang="tr-TR" b="1" dirty="0" smtClean="0"/>
              <a:t>) </a:t>
            </a:r>
          </a:p>
          <a:p>
            <a:pPr marL="0" indent="0">
              <a:buNone/>
            </a:pPr>
            <a:r>
              <a:rPr lang="tr-TR" dirty="0" smtClean="0"/>
              <a:t>Sağlam </a:t>
            </a:r>
            <a:r>
              <a:rPr lang="tr-TR" dirty="0"/>
              <a:t>ve </a:t>
            </a:r>
            <a:r>
              <a:rPr lang="tr-TR" dirty="0" smtClean="0"/>
              <a:t>kısa</a:t>
            </a:r>
            <a:endParaRPr lang="tr-TR" dirty="0"/>
          </a:p>
          <a:p>
            <a:r>
              <a:rPr lang="tr-TR" b="1" dirty="0" err="1"/>
              <a:t>Pastern</a:t>
            </a:r>
            <a:r>
              <a:rPr lang="tr-TR" b="1" dirty="0"/>
              <a:t> (</a:t>
            </a:r>
            <a:r>
              <a:rPr lang="tr-TR" b="1" dirty="0" err="1"/>
              <a:t>Metacarpus</a:t>
            </a:r>
            <a:r>
              <a:rPr lang="tr-TR" b="1" dirty="0" smtClean="0"/>
              <a:t>) </a:t>
            </a:r>
          </a:p>
          <a:p>
            <a:pPr marL="0" indent="0">
              <a:buNone/>
            </a:pPr>
            <a:r>
              <a:rPr lang="tr-TR" dirty="0" smtClean="0"/>
              <a:t>Kısa </a:t>
            </a:r>
            <a:r>
              <a:rPr lang="tr-TR" dirty="0"/>
              <a:t>ve profilden görüldüğünde hafifçe </a:t>
            </a:r>
            <a:r>
              <a:rPr lang="tr-TR" dirty="0" smtClean="0"/>
              <a:t>eğik</a:t>
            </a:r>
            <a:endParaRPr lang="tr-TR" dirty="0"/>
          </a:p>
          <a:p>
            <a:r>
              <a:rPr lang="tr-TR" b="1" dirty="0"/>
              <a:t>Ön </a:t>
            </a:r>
            <a:r>
              <a:rPr lang="tr-TR" b="1" dirty="0" smtClean="0"/>
              <a:t>ayaklar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Yuvarlak</a:t>
            </a:r>
            <a:r>
              <a:rPr lang="tr-TR" dirty="0"/>
              <a:t>, kompakt, küçük boyutta (kedi </a:t>
            </a:r>
            <a:r>
              <a:rPr lang="tr-TR" dirty="0" smtClean="0"/>
              <a:t>patisi </a:t>
            </a:r>
            <a:r>
              <a:rPr lang="tr-TR" dirty="0"/>
              <a:t>gibi), hafif dışa dönük. Parmaklar sıkı, kısa ,</a:t>
            </a:r>
            <a:r>
              <a:rPr lang="tr-TR" dirty="0" smtClean="0"/>
              <a:t>kalın </a:t>
            </a:r>
            <a:r>
              <a:rPr lang="tr-TR" dirty="0"/>
              <a:t>ve </a:t>
            </a:r>
            <a:r>
              <a:rPr lang="tr-TR" dirty="0" smtClean="0"/>
              <a:t>siyah tırnaklı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671" y="365125"/>
            <a:ext cx="1895475" cy="47625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035" y="365125"/>
            <a:ext cx="4373026" cy="301827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548" y="3206895"/>
            <a:ext cx="25336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Arka </a:t>
            </a:r>
            <a:r>
              <a:rPr lang="tr-TR" b="1" dirty="0"/>
              <a:t>Bacaklar ve Patiler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/>
              <a:t>Kalça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Kaslı</a:t>
            </a:r>
            <a:r>
              <a:rPr lang="tr-TR" dirty="0"/>
              <a:t>, </a:t>
            </a:r>
            <a:r>
              <a:rPr lang="tr-TR" dirty="0" smtClean="0"/>
              <a:t>sıkı</a:t>
            </a:r>
            <a:endParaRPr lang="tr-TR" dirty="0"/>
          </a:p>
          <a:p>
            <a:r>
              <a:rPr lang="tr-TR" b="1" dirty="0" smtClean="0"/>
              <a:t>Topuk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Düşük konumlu ve yüzey ile yaklaşık 90</a:t>
            </a:r>
            <a:r>
              <a:rPr lang="tr-TR" baseline="30000" dirty="0" smtClean="0"/>
              <a:t>0</a:t>
            </a:r>
            <a:r>
              <a:rPr lang="tr-TR" dirty="0" smtClean="0"/>
              <a:t> derece açılı</a:t>
            </a:r>
            <a:endParaRPr lang="tr-TR" dirty="0"/>
          </a:p>
          <a:p>
            <a:r>
              <a:rPr lang="tr-TR" b="1" dirty="0"/>
              <a:t>Ayak bileği(Tarsus</a:t>
            </a:r>
            <a:r>
              <a:rPr lang="tr-TR" b="1" dirty="0" smtClean="0"/>
              <a:t>)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Sağlam</a:t>
            </a:r>
            <a:endParaRPr lang="tr-TR" dirty="0"/>
          </a:p>
          <a:p>
            <a:r>
              <a:rPr lang="tr-TR" b="1" dirty="0"/>
              <a:t>Ayak tarağı kemiği (</a:t>
            </a:r>
            <a:r>
              <a:rPr lang="tr-TR" b="1" dirty="0" err="1"/>
              <a:t>Metatarsus</a:t>
            </a:r>
            <a:r>
              <a:rPr lang="tr-TR" b="1" dirty="0" smtClean="0"/>
              <a:t>) </a:t>
            </a:r>
          </a:p>
          <a:p>
            <a:pPr marL="0" indent="0">
              <a:buNone/>
            </a:pPr>
            <a:r>
              <a:rPr lang="tr-TR" dirty="0" smtClean="0"/>
              <a:t>Kısa</a:t>
            </a:r>
            <a:endParaRPr lang="tr-TR" dirty="0"/>
          </a:p>
          <a:p>
            <a:r>
              <a:rPr lang="tr-TR" b="1" dirty="0"/>
              <a:t>Arka </a:t>
            </a:r>
            <a:r>
              <a:rPr lang="tr-TR" b="1" dirty="0" smtClean="0"/>
              <a:t>ayaklar</a:t>
            </a:r>
          </a:p>
          <a:p>
            <a:pPr marL="0" indent="0">
              <a:buNone/>
            </a:pPr>
            <a:r>
              <a:rPr lang="tr-TR" dirty="0" smtClean="0"/>
              <a:t>Yuvarlak</a:t>
            </a:r>
            <a:r>
              <a:rPr lang="tr-TR" dirty="0"/>
              <a:t>, kompakt, </a:t>
            </a:r>
            <a:r>
              <a:rPr lang="tr-TR" dirty="0" smtClean="0"/>
              <a:t>birbirine paralel basmalı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564" y="365125"/>
            <a:ext cx="5491230" cy="24289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672" y="3699164"/>
            <a:ext cx="4906122" cy="28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96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Hareket Mekanizması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Rahat </a:t>
            </a:r>
          </a:p>
          <a:p>
            <a:r>
              <a:rPr lang="tr-TR" dirty="0" smtClean="0"/>
              <a:t>Güçlü</a:t>
            </a:r>
          </a:p>
          <a:p>
            <a:r>
              <a:rPr lang="tr-TR" dirty="0" smtClean="0"/>
              <a:t>Kendi </a:t>
            </a:r>
            <a:r>
              <a:rPr lang="tr-TR" dirty="0" err="1" smtClean="0"/>
              <a:t>median</a:t>
            </a:r>
            <a:r>
              <a:rPr lang="tr-TR" dirty="0" smtClean="0"/>
              <a:t> düzlemine paralel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7" y="3625127"/>
            <a:ext cx="4448175" cy="30575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93" y="3958502"/>
            <a:ext cx="7181850" cy="2724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196" y="109608"/>
            <a:ext cx="45815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96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Deri ve Kürk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Deri Yapısı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Sıkı</a:t>
            </a:r>
          </a:p>
          <a:p>
            <a:r>
              <a:rPr lang="tr-TR" b="1" dirty="0" smtClean="0"/>
              <a:t>Tüy Yapısı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Kısa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Düz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Parlak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Yumuşak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Tek kat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9579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Irk Standart Renkleri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72948"/>
            <a:ext cx="10515600" cy="28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Siyah Maskeli </a:t>
            </a:r>
            <a:r>
              <a:rPr lang="tr-TR" b="1" dirty="0" err="1" smtClean="0"/>
              <a:t>Brindle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71" y="3073770"/>
            <a:ext cx="11676058" cy="26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42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Siyah </a:t>
            </a:r>
            <a:r>
              <a:rPr lang="tr-TR" b="1" dirty="0" smtClean="0"/>
              <a:t>Maskesiz </a:t>
            </a:r>
            <a:r>
              <a:rPr lang="tr-TR" b="1" dirty="0" err="1"/>
              <a:t>Brindle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0" y="3011980"/>
            <a:ext cx="11686239" cy="24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67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Sınırlı Beyaz Parçalı </a:t>
            </a:r>
            <a:r>
              <a:rPr lang="tr-TR" b="1" dirty="0" err="1" smtClean="0"/>
              <a:t>Brindle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835853"/>
            <a:ext cx="81819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76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Siyah </a:t>
            </a:r>
            <a:r>
              <a:rPr lang="tr-TR" b="1" dirty="0" smtClean="0"/>
              <a:t>Maskeli </a:t>
            </a:r>
            <a:r>
              <a:rPr lang="tr-TR" b="1" dirty="0" err="1"/>
              <a:t>Fawn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264" y="2543608"/>
            <a:ext cx="8635471" cy="30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5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Kısa süre içerisinde Fransa’da yaşayan </a:t>
            </a:r>
            <a:r>
              <a:rPr lang="tr-TR" dirty="0" err="1" smtClean="0"/>
              <a:t>sanatçılar,işadamları</a:t>
            </a:r>
            <a:r>
              <a:rPr lang="tr-TR" dirty="0" smtClean="0"/>
              <a:t> ve aristokrat kesimin arasında çok popüler olarak dünya çapında köpek ırkları arasında beğenilen ırklar arasında yerlerini aldılar.</a:t>
            </a:r>
          </a:p>
          <a:p>
            <a:r>
              <a:rPr lang="tr-TR" dirty="0" smtClean="0"/>
              <a:t>İlk Fransız </a:t>
            </a:r>
            <a:r>
              <a:rPr lang="tr-TR" dirty="0" err="1" smtClean="0"/>
              <a:t>bulldog</a:t>
            </a:r>
            <a:r>
              <a:rPr lang="tr-TR" dirty="0" smtClean="0"/>
              <a:t> </a:t>
            </a:r>
            <a:r>
              <a:rPr lang="tr-TR" dirty="0" err="1" smtClean="0"/>
              <a:t>klubü</a:t>
            </a:r>
            <a:r>
              <a:rPr lang="tr-TR" dirty="0" smtClean="0"/>
              <a:t> 1880 yılında Fransa’da kuruldu</a:t>
            </a:r>
          </a:p>
          <a:p>
            <a:r>
              <a:rPr lang="tr-TR" dirty="0" smtClean="0"/>
              <a:t>İlk kayıt 1885 yılında yapıldı ve 1898 yılında Fransa </a:t>
            </a:r>
            <a:r>
              <a:rPr lang="tr-TR" dirty="0" err="1" smtClean="0"/>
              <a:t>Kennel</a:t>
            </a:r>
            <a:r>
              <a:rPr lang="tr-TR" dirty="0" smtClean="0"/>
              <a:t> Club ırkı tanıyarak ırkın standardının ilk çalışmaları yapıldı.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4497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Siyah Maskesiz </a:t>
            </a:r>
            <a:r>
              <a:rPr lang="tr-TR" b="1" dirty="0" err="1" smtClean="0"/>
              <a:t>Fawn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456" y="2731511"/>
            <a:ext cx="8521087" cy="32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82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Sınırlı Beyaz Parçalı </a:t>
            </a:r>
            <a:r>
              <a:rPr lang="tr-TR" b="1" dirty="0" err="1" smtClean="0"/>
              <a:t>Fawn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180" y="2844078"/>
            <a:ext cx="8825640" cy="27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47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Pied</a:t>
            </a:r>
            <a:r>
              <a:rPr lang="tr-TR" dirty="0" smtClean="0"/>
              <a:t> </a:t>
            </a:r>
            <a:r>
              <a:rPr lang="tr-TR" b="1" dirty="0" smtClean="0"/>
              <a:t>– </a:t>
            </a:r>
            <a:r>
              <a:rPr lang="tr-TR" b="1" dirty="0" err="1" smtClean="0"/>
              <a:t>Brindle</a:t>
            </a:r>
            <a:r>
              <a:rPr lang="tr-TR" b="1" dirty="0" smtClean="0"/>
              <a:t> / </a:t>
            </a:r>
            <a:r>
              <a:rPr lang="tr-TR" b="1" dirty="0" err="1" smtClean="0"/>
              <a:t>Fawn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6634"/>
            <a:ext cx="12192000" cy="263782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9530"/>
            <a:ext cx="12192000" cy="25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93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Tercih Edilmeyen Renk Kombinasyonları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</a:rPr>
              <a:t>DİSKALİFİYE UNSURU OLAN RENKLER DEĞİL </a:t>
            </a:r>
            <a:r>
              <a:rPr lang="tr-TR" u="sng" dirty="0" smtClean="0">
                <a:solidFill>
                  <a:srgbClr val="FF0000"/>
                </a:solidFill>
              </a:rPr>
              <a:t>!!!!!!!!!</a:t>
            </a:r>
            <a:endParaRPr lang="tr-TR" u="sng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641" y="2542006"/>
            <a:ext cx="4524400" cy="244583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979" y="2838000"/>
            <a:ext cx="2005441" cy="204484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09" y="4711738"/>
            <a:ext cx="109728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54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Diskalifiye Renkler</a:t>
            </a:r>
            <a:endParaRPr lang="tr-TR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103" y="3935602"/>
            <a:ext cx="5019956" cy="271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56" y="1867570"/>
            <a:ext cx="67437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181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Diskalifiye Renkler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4" y="1236371"/>
            <a:ext cx="8317929" cy="278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30" y="4099775"/>
            <a:ext cx="7897836" cy="269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307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Diskalifiye Renkler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2" y="2119312"/>
            <a:ext cx="10927769" cy="318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884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HATALAR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Aşırı yoğun </a:t>
            </a:r>
            <a:r>
              <a:rPr lang="tr-TR" dirty="0"/>
              <a:t>siyah </a:t>
            </a:r>
            <a:r>
              <a:rPr lang="tr-TR" dirty="0" err="1"/>
              <a:t>brindle</a:t>
            </a:r>
            <a:r>
              <a:rPr lang="tr-TR" dirty="0"/>
              <a:t> benekli beyaz </a:t>
            </a:r>
            <a:r>
              <a:rPr lang="tr-TR" dirty="0" smtClean="0"/>
              <a:t>kürk</a:t>
            </a:r>
            <a:endParaRPr lang="tr-TR" dirty="0"/>
          </a:p>
          <a:p>
            <a:r>
              <a:rPr lang="tr-TR" dirty="0"/>
              <a:t>Aşırı yoğun</a:t>
            </a:r>
            <a:r>
              <a:rPr lang="tr-TR" dirty="0" smtClean="0"/>
              <a:t> </a:t>
            </a:r>
            <a:r>
              <a:rPr lang="tr-TR" dirty="0"/>
              <a:t>kırmızı benekli </a:t>
            </a:r>
            <a:r>
              <a:rPr lang="tr-TR" dirty="0" err="1"/>
              <a:t>fawn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/>
              <a:t>beyaz </a:t>
            </a:r>
            <a:r>
              <a:rPr lang="tr-TR" dirty="0" smtClean="0"/>
              <a:t>renkte kürk</a:t>
            </a:r>
            <a:endParaRPr lang="tr-TR" dirty="0"/>
          </a:p>
          <a:p>
            <a:r>
              <a:rPr lang="tr-TR" dirty="0" err="1" smtClean="0"/>
              <a:t>Fawn</a:t>
            </a:r>
            <a:r>
              <a:rPr lang="tr-TR" dirty="0" smtClean="0"/>
              <a:t> renk tüylü köpeklerde, sırt </a:t>
            </a:r>
            <a:r>
              <a:rPr lang="tr-TR" dirty="0"/>
              <a:t>boyunca uzanan siyah </a:t>
            </a:r>
            <a:r>
              <a:rPr lang="tr-TR" dirty="0" smtClean="0"/>
              <a:t>hat</a:t>
            </a:r>
            <a:endParaRPr lang="tr-TR" dirty="0"/>
          </a:p>
          <a:p>
            <a:r>
              <a:rPr lang="tr-TR" dirty="0" err="1" smtClean="0"/>
              <a:t>Fawn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brindle</a:t>
            </a:r>
            <a:r>
              <a:rPr lang="tr-TR" dirty="0"/>
              <a:t> renklerde beyaz </a:t>
            </a:r>
            <a:r>
              <a:rPr lang="tr-TR" dirty="0" smtClean="0"/>
              <a:t>çoraplar</a:t>
            </a:r>
            <a:endParaRPr lang="tr-TR" dirty="0"/>
          </a:p>
          <a:p>
            <a:r>
              <a:rPr lang="tr-TR" dirty="0" smtClean="0"/>
              <a:t>Açık renk tırnaklar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032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CİDDİ HATALAR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Aşırıya kaçan </a:t>
            </a:r>
            <a:r>
              <a:rPr lang="tr-TR" dirty="0"/>
              <a:t>ırk </a:t>
            </a:r>
            <a:r>
              <a:rPr lang="tr-TR" dirty="0" smtClean="0"/>
              <a:t>karakteristikleri</a:t>
            </a:r>
            <a:endParaRPr lang="tr-TR" dirty="0"/>
          </a:p>
          <a:p>
            <a:r>
              <a:rPr lang="tr-TR" dirty="0" smtClean="0"/>
              <a:t>Çok </a:t>
            </a:r>
            <a:r>
              <a:rPr lang="tr-TR" dirty="0"/>
              <a:t>uzun ya da aşırı kısa </a:t>
            </a:r>
            <a:r>
              <a:rPr lang="tr-TR" dirty="0" smtClean="0"/>
              <a:t>somak</a:t>
            </a:r>
            <a:endParaRPr lang="tr-TR" dirty="0"/>
          </a:p>
          <a:p>
            <a:r>
              <a:rPr lang="tr-TR" dirty="0" smtClean="0"/>
              <a:t>Ağız </a:t>
            </a:r>
            <a:r>
              <a:rPr lang="tr-TR" dirty="0"/>
              <a:t>kapalıyken dilin gözükmesi.</a:t>
            </a:r>
          </a:p>
          <a:p>
            <a:r>
              <a:rPr lang="tr-TR" dirty="0" smtClean="0"/>
              <a:t>Açık </a:t>
            </a:r>
            <a:r>
              <a:rPr lang="tr-TR" dirty="0"/>
              <a:t>renk </a:t>
            </a:r>
            <a:r>
              <a:rPr lang="tr-TR" dirty="0" smtClean="0"/>
              <a:t>gözler</a:t>
            </a:r>
            <a:endParaRPr lang="tr-TR" dirty="0"/>
          </a:p>
          <a:p>
            <a:r>
              <a:rPr lang="tr-TR" dirty="0" err="1" smtClean="0"/>
              <a:t>Omuzbaşlarından</a:t>
            </a:r>
            <a:r>
              <a:rPr lang="tr-TR" dirty="0" smtClean="0"/>
              <a:t> </a:t>
            </a:r>
            <a:r>
              <a:rPr lang="tr-TR" dirty="0"/>
              <a:t>bele, </a:t>
            </a:r>
            <a:r>
              <a:rPr lang="tr-TR" dirty="0" smtClean="0"/>
              <a:t>sırt çizgisinin yataylığı </a:t>
            </a:r>
            <a:endParaRPr lang="tr-TR" dirty="0"/>
          </a:p>
          <a:p>
            <a:r>
              <a:rPr lang="tr-TR" dirty="0" smtClean="0"/>
              <a:t>Asla </a:t>
            </a:r>
            <a:r>
              <a:rPr lang="tr-TR" dirty="0" err="1"/>
              <a:t>tamamiyle</a:t>
            </a:r>
            <a:r>
              <a:rPr lang="tr-TR" dirty="0"/>
              <a:t> </a:t>
            </a:r>
            <a:r>
              <a:rPr lang="tr-TR" dirty="0" err="1"/>
              <a:t>depigmentasyon</a:t>
            </a:r>
            <a:r>
              <a:rPr lang="tr-TR" dirty="0"/>
              <a:t> olmaması </a:t>
            </a:r>
            <a:r>
              <a:rPr lang="tr-TR" dirty="0" smtClean="0"/>
              <a:t>gerekli burun, dudak </a:t>
            </a:r>
            <a:r>
              <a:rPr lang="tr-TR" dirty="0"/>
              <a:t>ve göz kapaklarında aşırı </a:t>
            </a:r>
            <a:r>
              <a:rPr lang="tr-TR" dirty="0" err="1"/>
              <a:t>depigmentasyon</a:t>
            </a:r>
            <a:r>
              <a:rPr lang="tr-TR" dirty="0"/>
              <a:t> </a:t>
            </a:r>
          </a:p>
          <a:p>
            <a:r>
              <a:rPr lang="tr-TR" dirty="0" smtClean="0"/>
              <a:t>Kerpeten ısırış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2093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DİSKALİFİYE SEBEBİ HATALAR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1217" y="1493949"/>
            <a:ext cx="10632583" cy="4683014"/>
          </a:xfrm>
        </p:spPr>
        <p:txBody>
          <a:bodyPr>
            <a:normAutofit fontScale="40000" lnSpcReduction="20000"/>
          </a:bodyPr>
          <a:lstStyle/>
          <a:p>
            <a:r>
              <a:rPr lang="tr-TR" dirty="0"/>
              <a:t>Agresif  </a:t>
            </a:r>
            <a:r>
              <a:rPr lang="tr-TR" dirty="0" smtClean="0"/>
              <a:t>ya da </a:t>
            </a:r>
            <a:r>
              <a:rPr lang="tr-TR" dirty="0"/>
              <a:t>aşırı utangaç </a:t>
            </a:r>
            <a:r>
              <a:rPr lang="tr-TR" dirty="0" smtClean="0"/>
              <a:t>köpekler</a:t>
            </a:r>
            <a:endParaRPr lang="tr-TR" dirty="0"/>
          </a:p>
          <a:p>
            <a:r>
              <a:rPr lang="tr-TR" dirty="0" smtClean="0"/>
              <a:t>Belirgin </a:t>
            </a:r>
            <a:r>
              <a:rPr lang="tr-TR" dirty="0"/>
              <a:t>şekilde fiziksel </a:t>
            </a:r>
            <a:r>
              <a:rPr lang="tr-TR" dirty="0" smtClean="0"/>
              <a:t>ya da </a:t>
            </a:r>
            <a:r>
              <a:rPr lang="tr-TR" dirty="0"/>
              <a:t>ruhsal anormal davranışlar gösteren </a:t>
            </a:r>
            <a:r>
              <a:rPr lang="tr-TR" dirty="0" smtClean="0"/>
              <a:t> </a:t>
            </a:r>
            <a:r>
              <a:rPr lang="tr-TR" dirty="0"/>
              <a:t>köpekler </a:t>
            </a:r>
          </a:p>
          <a:p>
            <a:r>
              <a:rPr lang="tr-TR" dirty="0" smtClean="0"/>
              <a:t>Tipten yoksunluk</a:t>
            </a:r>
            <a:endParaRPr lang="tr-TR" dirty="0"/>
          </a:p>
          <a:p>
            <a:r>
              <a:rPr lang="tr-TR" dirty="0" smtClean="0"/>
              <a:t>Tamamen kapalı </a:t>
            </a:r>
            <a:r>
              <a:rPr lang="tr-TR" dirty="0"/>
              <a:t>burun </a:t>
            </a:r>
            <a:r>
              <a:rPr lang="tr-TR" dirty="0" smtClean="0"/>
              <a:t>delikleri</a:t>
            </a:r>
            <a:endParaRPr lang="tr-TR" dirty="0"/>
          </a:p>
          <a:p>
            <a:r>
              <a:rPr lang="tr-TR" dirty="0"/>
              <a:t>Ç</a:t>
            </a:r>
            <a:r>
              <a:rPr lang="tr-TR" dirty="0" smtClean="0"/>
              <a:t>enede </a:t>
            </a:r>
            <a:r>
              <a:rPr lang="tr-TR" dirty="0"/>
              <a:t>bükülme </a:t>
            </a:r>
            <a:r>
              <a:rPr lang="tr-TR" dirty="0" smtClean="0"/>
              <a:t>ya da yanal </a:t>
            </a:r>
            <a:r>
              <a:rPr lang="tr-TR" dirty="0"/>
              <a:t>sapma.</a:t>
            </a:r>
          </a:p>
          <a:p>
            <a:r>
              <a:rPr lang="tr-TR" dirty="0" smtClean="0"/>
              <a:t>Alt </a:t>
            </a:r>
            <a:r>
              <a:rPr lang="tr-TR" dirty="0"/>
              <a:t>kesici dişleri, üst kesici dişlerin </a:t>
            </a:r>
            <a:r>
              <a:rPr lang="tr-TR" dirty="0" smtClean="0"/>
              <a:t>arkasında yer alması</a:t>
            </a:r>
            <a:endParaRPr lang="tr-TR" dirty="0"/>
          </a:p>
          <a:p>
            <a:r>
              <a:rPr lang="tr-TR" dirty="0" smtClean="0"/>
              <a:t>Ağız </a:t>
            </a:r>
            <a:r>
              <a:rPr lang="tr-TR" dirty="0"/>
              <a:t>kapalıyken köpek dişleri daimi olarak </a:t>
            </a:r>
            <a:r>
              <a:rPr lang="tr-TR" dirty="0" smtClean="0"/>
              <a:t>görünmesi</a:t>
            </a:r>
            <a:endParaRPr lang="tr-TR" dirty="0"/>
          </a:p>
          <a:p>
            <a:r>
              <a:rPr lang="tr-TR" dirty="0" smtClean="0"/>
              <a:t>Siyahtan farklı </a:t>
            </a:r>
            <a:r>
              <a:rPr lang="tr-TR" dirty="0"/>
              <a:t>burun </a:t>
            </a:r>
            <a:r>
              <a:rPr lang="tr-TR" dirty="0" smtClean="0"/>
              <a:t>rengi</a:t>
            </a:r>
            <a:endParaRPr lang="tr-TR" dirty="0"/>
          </a:p>
          <a:p>
            <a:r>
              <a:rPr lang="tr-TR" dirty="0" smtClean="0"/>
              <a:t>Farklı renkli </a:t>
            </a:r>
            <a:r>
              <a:rPr lang="tr-TR" dirty="0"/>
              <a:t>(</a:t>
            </a:r>
            <a:r>
              <a:rPr lang="tr-TR" dirty="0" err="1"/>
              <a:t>Heterochrome</a:t>
            </a:r>
            <a:r>
              <a:rPr lang="tr-TR" dirty="0"/>
              <a:t>) gözler</a:t>
            </a:r>
            <a:r>
              <a:rPr lang="tr-TR" dirty="0" smtClean="0"/>
              <a:t>. Wall </a:t>
            </a:r>
            <a:r>
              <a:rPr lang="tr-TR" dirty="0" err="1" smtClean="0"/>
              <a:t>Eye</a:t>
            </a:r>
            <a:r>
              <a:rPr lang="tr-TR" dirty="0" smtClean="0"/>
              <a:t> (Dış Şaşılık)</a:t>
            </a:r>
          </a:p>
          <a:p>
            <a:r>
              <a:rPr lang="tr-TR" dirty="0" smtClean="0"/>
              <a:t>Dik taşınmayan kulaklar</a:t>
            </a:r>
            <a:endParaRPr lang="tr-TR" dirty="0"/>
          </a:p>
          <a:p>
            <a:r>
              <a:rPr lang="tr-TR" dirty="0" err="1" smtClean="0"/>
              <a:t>Kuyruksuzluk</a:t>
            </a:r>
            <a:r>
              <a:rPr lang="tr-TR" dirty="0" smtClean="0"/>
              <a:t>  veya  içe doğru gelişmiş  </a:t>
            </a:r>
            <a:r>
              <a:rPr lang="tr-TR" dirty="0"/>
              <a:t>kuyruk </a:t>
            </a:r>
          </a:p>
          <a:p>
            <a:r>
              <a:rPr lang="tr-TR" dirty="0" smtClean="0"/>
              <a:t>Arka </a:t>
            </a:r>
            <a:r>
              <a:rPr lang="tr-TR" dirty="0"/>
              <a:t>ayaklarda arka </a:t>
            </a:r>
            <a:r>
              <a:rPr lang="tr-TR" dirty="0" smtClean="0"/>
              <a:t>tırnak</a:t>
            </a:r>
            <a:endParaRPr lang="tr-TR" dirty="0"/>
          </a:p>
          <a:p>
            <a:r>
              <a:rPr lang="tr-TR" dirty="0" smtClean="0"/>
              <a:t>Zıt </a:t>
            </a:r>
            <a:r>
              <a:rPr lang="tr-TR" dirty="0"/>
              <a:t>yönlü iç dizler </a:t>
            </a:r>
            <a:endParaRPr lang="tr-TR" dirty="0" smtClean="0"/>
          </a:p>
          <a:p>
            <a:r>
              <a:rPr lang="tr-TR" dirty="0" smtClean="0"/>
              <a:t>Uzun</a:t>
            </a:r>
            <a:r>
              <a:rPr lang="tr-TR" dirty="0"/>
              <a:t>, tel tüylü </a:t>
            </a:r>
            <a:r>
              <a:rPr lang="tr-TR" dirty="0" smtClean="0"/>
              <a:t>veya  yünsü </a:t>
            </a:r>
            <a:r>
              <a:rPr lang="tr-TR" dirty="0"/>
              <a:t>kürk.</a:t>
            </a:r>
          </a:p>
          <a:p>
            <a:r>
              <a:rPr lang="tr-TR" dirty="0" smtClean="0"/>
              <a:t>Standartta </a:t>
            </a:r>
            <a:r>
              <a:rPr lang="tr-TR" dirty="0"/>
              <a:t>belirtilen renkler dışındaki </a:t>
            </a:r>
            <a:r>
              <a:rPr lang="tr-TR" dirty="0" smtClean="0"/>
              <a:t>renkler </a:t>
            </a:r>
          </a:p>
          <a:p>
            <a:r>
              <a:rPr lang="tr-TR" dirty="0" smtClean="0"/>
              <a:t>Standarttın dışına çıkan boy ve kilo</a:t>
            </a:r>
          </a:p>
          <a:p>
            <a:r>
              <a:rPr lang="tr-TR" dirty="0" smtClean="0"/>
              <a:t>Solunum zorluğu</a:t>
            </a:r>
          </a:p>
          <a:p>
            <a:r>
              <a:rPr lang="tr-TR" dirty="0" smtClean="0"/>
              <a:t>Sağırlık</a:t>
            </a:r>
          </a:p>
          <a:p>
            <a:pPr marL="0" indent="0">
              <a:buNone/>
            </a:pPr>
            <a:r>
              <a:rPr lang="tr-TR" dirty="0" smtClean="0"/>
              <a:t>***Erkek köpeklerde  testis torbasında 2 adet testis yer almalıdır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133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</a:t>
            </a:r>
            <a:r>
              <a:rPr lang="tr-TR" b="1" dirty="0" smtClean="0"/>
              <a:t>tandart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7364" y="1465118"/>
            <a:ext cx="10626436" cy="4711845"/>
          </a:xfrm>
        </p:spPr>
        <p:txBody>
          <a:bodyPr>
            <a:normAutofit/>
          </a:bodyPr>
          <a:lstStyle/>
          <a:p>
            <a:r>
              <a:rPr lang="tr-TR" b="1" dirty="0" smtClean="0"/>
              <a:t>Genel Bakış / Tip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Küçük boyutlu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Cüssesine </a:t>
            </a:r>
            <a:r>
              <a:rPr lang="tr-TR" dirty="0"/>
              <a:t>göre </a:t>
            </a:r>
            <a:r>
              <a:rPr lang="tr-TR" dirty="0" smtClean="0"/>
              <a:t>güçlü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Tıknaz yapıda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K</a:t>
            </a:r>
            <a:r>
              <a:rPr lang="tr-TR" dirty="0" smtClean="0"/>
              <a:t>ısa </a:t>
            </a:r>
            <a:r>
              <a:rPr lang="tr-TR" dirty="0"/>
              <a:t>ve düz </a:t>
            </a:r>
            <a:r>
              <a:rPr lang="tr-TR" dirty="0" smtClean="0"/>
              <a:t>kürklü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K</a:t>
            </a:r>
            <a:r>
              <a:rPr lang="tr-TR" dirty="0" smtClean="0"/>
              <a:t>alkık burunlu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</a:t>
            </a:r>
            <a:r>
              <a:rPr lang="tr-TR" dirty="0" smtClean="0"/>
              <a:t>ik kulaklı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</a:t>
            </a:r>
            <a:r>
              <a:rPr lang="tr-TR" dirty="0" smtClean="0"/>
              <a:t>oğuştan </a:t>
            </a:r>
            <a:r>
              <a:rPr lang="tr-TR" dirty="0"/>
              <a:t>kısa </a:t>
            </a:r>
            <a:r>
              <a:rPr lang="tr-TR" dirty="0" smtClean="0"/>
              <a:t>kuyruklu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Aktif</a:t>
            </a:r>
            <a:r>
              <a:rPr lang="tr-TR" dirty="0"/>
              <a:t>, </a:t>
            </a:r>
            <a:r>
              <a:rPr lang="tr-TR" dirty="0" err="1" smtClean="0"/>
              <a:t>zeki,sosyal</a:t>
            </a:r>
            <a:r>
              <a:rPr lang="tr-TR" dirty="0" smtClean="0"/>
              <a:t> ve oyuncu karakterli</a:t>
            </a:r>
            <a:endParaRPr lang="tr-TR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4310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Boyut ve Ağırlık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Omuzbaşı</a:t>
            </a:r>
            <a:r>
              <a:rPr lang="tr-TR" b="1" dirty="0" smtClean="0"/>
              <a:t> Yüksekliği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Erkekler </a:t>
            </a:r>
            <a:r>
              <a:rPr lang="tr-TR" dirty="0"/>
              <a:t>27-35 </a:t>
            </a:r>
            <a:r>
              <a:rPr lang="tr-TR" dirty="0" smtClean="0"/>
              <a:t>cm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/>
              <a:t>Dişiler 24-32 </a:t>
            </a:r>
            <a:r>
              <a:rPr lang="tr-TR" dirty="0" smtClean="0"/>
              <a:t>cm</a:t>
            </a:r>
          </a:p>
          <a:p>
            <a:pPr marL="0" indent="0">
              <a:buNone/>
            </a:pPr>
            <a:r>
              <a:rPr lang="tr-TR" dirty="0"/>
              <a:t>*</a:t>
            </a:r>
            <a:r>
              <a:rPr lang="tr-TR" dirty="0" smtClean="0"/>
              <a:t> 1 </a:t>
            </a:r>
            <a:r>
              <a:rPr lang="tr-TR" dirty="0"/>
              <a:t>cm veya altı ve üstündeki sapmalara </a:t>
            </a:r>
            <a:r>
              <a:rPr lang="tr-TR" dirty="0" smtClean="0"/>
              <a:t>izin verilir.</a:t>
            </a:r>
            <a:endParaRPr lang="tr-TR" dirty="0"/>
          </a:p>
          <a:p>
            <a:r>
              <a:rPr lang="tr-TR" b="1" dirty="0" smtClean="0"/>
              <a:t>Ağırlık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Erkekler </a:t>
            </a:r>
            <a:r>
              <a:rPr lang="tr-TR" dirty="0"/>
              <a:t>9-14 </a:t>
            </a:r>
            <a:r>
              <a:rPr lang="tr-TR" dirty="0" smtClean="0"/>
              <a:t>kg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Dişiler </a:t>
            </a:r>
            <a:r>
              <a:rPr lang="tr-TR" dirty="0"/>
              <a:t>8-13 </a:t>
            </a:r>
            <a:r>
              <a:rPr lang="tr-TR" dirty="0" smtClean="0"/>
              <a:t>kg </a:t>
            </a:r>
          </a:p>
          <a:p>
            <a:pPr marL="0" indent="0">
              <a:buNone/>
            </a:pPr>
            <a:r>
              <a:rPr lang="tr-TR" dirty="0" smtClean="0"/>
              <a:t>* Dengeli vücut durumunda 500 </a:t>
            </a:r>
            <a:r>
              <a:rPr lang="tr-TR" dirty="0"/>
              <a:t>g fazlalığa izin verilir.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357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36" y="1423807"/>
            <a:ext cx="10515600" cy="1325563"/>
          </a:xfrm>
        </p:spPr>
        <p:txBody>
          <a:bodyPr/>
          <a:lstStyle/>
          <a:p>
            <a:r>
              <a:rPr lang="tr-TR" b="1" dirty="0" smtClean="0"/>
              <a:t>Kafa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2336" y="27493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 smtClean="0"/>
              <a:t> </a:t>
            </a:r>
            <a:r>
              <a:rPr lang="tr-TR" sz="1800" b="1" dirty="0" smtClean="0"/>
              <a:t>GENEL BAKIŞ</a:t>
            </a:r>
          </a:p>
          <a:p>
            <a:r>
              <a:rPr lang="tr-TR" sz="1800" dirty="0" smtClean="0"/>
              <a:t>Sağlam</a:t>
            </a:r>
          </a:p>
          <a:p>
            <a:r>
              <a:rPr lang="tr-TR" sz="1800" dirty="0" smtClean="0"/>
              <a:t>Geniş ve kare yapılı</a:t>
            </a:r>
          </a:p>
          <a:p>
            <a:r>
              <a:rPr lang="tr-TR" sz="1800" dirty="0" smtClean="0"/>
              <a:t>Belirgin stop</a:t>
            </a:r>
            <a:endParaRPr lang="tr-TR" sz="1800" dirty="0"/>
          </a:p>
          <a:p>
            <a:r>
              <a:rPr lang="tr-TR" sz="1800" dirty="0" smtClean="0"/>
              <a:t>Kulaktan </a:t>
            </a:r>
            <a:r>
              <a:rPr lang="tr-TR" sz="1800" dirty="0"/>
              <a:t>kulağa neredeyse </a:t>
            </a:r>
            <a:r>
              <a:rPr lang="tr-TR" sz="1800" dirty="0" smtClean="0"/>
              <a:t>düz</a:t>
            </a:r>
          </a:p>
          <a:p>
            <a:r>
              <a:rPr lang="tr-TR" sz="1800" dirty="0" smtClean="0"/>
              <a:t>Kafa arkası </a:t>
            </a:r>
            <a:r>
              <a:rPr lang="tr-TR" sz="1800" dirty="0"/>
              <a:t>tepesi az </a:t>
            </a:r>
            <a:r>
              <a:rPr lang="tr-TR" sz="1800" dirty="0" smtClean="0"/>
              <a:t>gelişmiş</a:t>
            </a:r>
          </a:p>
          <a:p>
            <a:r>
              <a:rPr lang="tr-TR" sz="1800" dirty="0" smtClean="0"/>
              <a:t>Aşırı </a:t>
            </a:r>
            <a:r>
              <a:rPr lang="tr-TR" sz="1800" dirty="0"/>
              <a:t>olmayan simetrik kıvrım ve </a:t>
            </a:r>
            <a:r>
              <a:rPr lang="tr-TR" sz="1800" dirty="0" smtClean="0"/>
              <a:t>kırışık deriyle kaplı</a:t>
            </a:r>
            <a:endParaRPr lang="tr-TR" sz="1800" dirty="0"/>
          </a:p>
          <a:p>
            <a:pPr marL="0" indent="0">
              <a:buNone/>
            </a:pPr>
            <a:endParaRPr lang="tr-TR" sz="1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052" y="279761"/>
            <a:ext cx="7067550" cy="37814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36" y="4325108"/>
            <a:ext cx="3717348" cy="208396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554" y="4364419"/>
            <a:ext cx="2803004" cy="20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9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0155" y="10151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Kulaklar</a:t>
            </a:r>
          </a:p>
          <a:p>
            <a:r>
              <a:rPr lang="tr-TR" dirty="0" smtClean="0"/>
              <a:t>Orta boylu</a:t>
            </a:r>
          </a:p>
          <a:p>
            <a:r>
              <a:rPr lang="tr-TR" dirty="0" smtClean="0"/>
              <a:t>Alt kısmı geniş </a:t>
            </a:r>
          </a:p>
          <a:p>
            <a:r>
              <a:rPr lang="tr-TR" dirty="0" smtClean="0"/>
              <a:t>Uç kısmı yuvarlak </a:t>
            </a:r>
          </a:p>
          <a:p>
            <a:r>
              <a:rPr lang="tr-TR" dirty="0"/>
              <a:t>K</a:t>
            </a:r>
            <a:r>
              <a:rPr lang="tr-TR" dirty="0" smtClean="0"/>
              <a:t>afada </a:t>
            </a:r>
            <a:r>
              <a:rPr lang="tr-TR" dirty="0"/>
              <a:t>yüksekte </a:t>
            </a:r>
            <a:r>
              <a:rPr lang="tr-TR" dirty="0" smtClean="0"/>
              <a:t>konumlanmış</a:t>
            </a:r>
          </a:p>
          <a:p>
            <a:r>
              <a:rPr lang="tr-TR" dirty="0" smtClean="0"/>
              <a:t>Dik </a:t>
            </a:r>
          </a:p>
          <a:p>
            <a:r>
              <a:rPr lang="tr-TR" dirty="0" smtClean="0"/>
              <a:t>Kulaklar öne </a:t>
            </a:r>
            <a:r>
              <a:rPr lang="tr-TR" dirty="0"/>
              <a:t>doğru </a:t>
            </a:r>
            <a:r>
              <a:rPr lang="tr-TR" dirty="0" smtClean="0"/>
              <a:t>açık</a:t>
            </a:r>
          </a:p>
          <a:p>
            <a:r>
              <a:rPr lang="tr-TR" dirty="0" smtClean="0"/>
              <a:t>Deri yapısı ince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186" y="353643"/>
            <a:ext cx="2909888" cy="294396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784" y="3297606"/>
            <a:ext cx="2940407" cy="293352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880" y="3297605"/>
            <a:ext cx="2804798" cy="293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8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4291" y="8073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Gözler</a:t>
            </a:r>
          </a:p>
          <a:p>
            <a:r>
              <a:rPr lang="tr-TR" dirty="0"/>
              <a:t>C</a:t>
            </a:r>
            <a:r>
              <a:rPr lang="tr-TR" dirty="0" smtClean="0"/>
              <a:t>anlı </a:t>
            </a:r>
            <a:r>
              <a:rPr lang="tr-TR" dirty="0"/>
              <a:t>bir ifadeye </a:t>
            </a:r>
            <a:r>
              <a:rPr lang="tr-TR" dirty="0" smtClean="0"/>
              <a:t>sahip</a:t>
            </a:r>
          </a:p>
          <a:p>
            <a:r>
              <a:rPr lang="tr-TR" dirty="0"/>
              <a:t>A</a:t>
            </a:r>
            <a:r>
              <a:rPr lang="tr-TR" dirty="0" smtClean="0"/>
              <a:t>lçakta konumlanmış</a:t>
            </a:r>
          </a:p>
          <a:p>
            <a:r>
              <a:rPr lang="tr-TR" dirty="0"/>
              <a:t>K</a:t>
            </a:r>
            <a:r>
              <a:rPr lang="tr-TR" dirty="0" smtClean="0"/>
              <a:t>oyu renkli</a:t>
            </a:r>
          </a:p>
          <a:p>
            <a:r>
              <a:rPr lang="tr-TR" dirty="0"/>
              <a:t>B</a:t>
            </a:r>
            <a:r>
              <a:rPr lang="tr-TR" dirty="0" smtClean="0"/>
              <a:t>iraz iri</a:t>
            </a:r>
          </a:p>
          <a:p>
            <a:r>
              <a:rPr lang="tr-TR" dirty="0" smtClean="0"/>
              <a:t>Yuvarlak</a:t>
            </a:r>
          </a:p>
          <a:p>
            <a:r>
              <a:rPr lang="tr-TR" dirty="0"/>
              <a:t>İ</a:t>
            </a:r>
            <a:r>
              <a:rPr lang="tr-TR" dirty="0" smtClean="0"/>
              <a:t>leri </a:t>
            </a:r>
            <a:r>
              <a:rPr lang="tr-TR" dirty="0"/>
              <a:t>baktığında göz akı gözükmeyecek </a:t>
            </a:r>
            <a:r>
              <a:rPr lang="tr-TR" dirty="0" smtClean="0"/>
              <a:t>şekilde</a:t>
            </a:r>
          </a:p>
          <a:p>
            <a:r>
              <a:rPr lang="tr-TR" dirty="0" smtClean="0"/>
              <a:t>Göz </a:t>
            </a:r>
            <a:r>
              <a:rPr lang="tr-TR" dirty="0"/>
              <a:t>kapağı kenarları siyah </a:t>
            </a:r>
            <a:r>
              <a:rPr lang="tr-TR" dirty="0" smtClean="0"/>
              <a:t>olmalı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206692"/>
            <a:ext cx="2950584" cy="359728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884" y="3478357"/>
            <a:ext cx="2786063" cy="31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8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7027" y="9040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Burun</a:t>
            </a:r>
            <a:r>
              <a:rPr lang="tr-TR" dirty="0" smtClean="0"/>
              <a:t> </a:t>
            </a:r>
          </a:p>
          <a:p>
            <a:r>
              <a:rPr lang="tr-TR" sz="2400" dirty="0" smtClean="0"/>
              <a:t>Siyah ( Irkın tüm standart renklerinde)</a:t>
            </a:r>
          </a:p>
          <a:p>
            <a:r>
              <a:rPr lang="tr-TR" sz="2400" dirty="0" smtClean="0"/>
              <a:t>Geniş</a:t>
            </a:r>
          </a:p>
          <a:p>
            <a:r>
              <a:rPr lang="tr-TR" sz="2400" dirty="0" smtClean="0"/>
              <a:t>Kalkık</a:t>
            </a:r>
          </a:p>
          <a:p>
            <a:r>
              <a:rPr lang="tr-TR" sz="2400" dirty="0"/>
              <a:t>B</a:t>
            </a:r>
            <a:r>
              <a:rPr lang="tr-TR" sz="2400" dirty="0" smtClean="0"/>
              <a:t>urun delikleri açık , simetrik ve geriye </a:t>
            </a:r>
            <a:r>
              <a:rPr lang="tr-TR" sz="2400" dirty="0"/>
              <a:t>doğru </a:t>
            </a:r>
            <a:r>
              <a:rPr lang="tr-TR" sz="2400" dirty="0" smtClean="0"/>
              <a:t>yatık  </a:t>
            </a:r>
            <a:endParaRPr lang="tr-TR" sz="24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2" y="3948899"/>
            <a:ext cx="5309090" cy="246553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448" y="2833478"/>
            <a:ext cx="3657143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6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831</Words>
  <Application>Microsoft Office PowerPoint</Application>
  <PresentationFormat>Geniş ekran</PresentationFormat>
  <Paragraphs>197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Office Teması</vt:lpstr>
      <vt:lpstr>İÇERİK</vt:lpstr>
      <vt:lpstr>Fransız Bulldog Tarihsel Gelişimi </vt:lpstr>
      <vt:lpstr>PowerPoint Sunusu</vt:lpstr>
      <vt:lpstr>Standart</vt:lpstr>
      <vt:lpstr>Boyut ve Ağırlık</vt:lpstr>
      <vt:lpstr>Kafa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Boyun</vt:lpstr>
      <vt:lpstr>Gövde</vt:lpstr>
      <vt:lpstr>PowerPoint Sunusu</vt:lpstr>
      <vt:lpstr>PowerPoint Sunusu</vt:lpstr>
      <vt:lpstr>Kuyruk</vt:lpstr>
      <vt:lpstr>PowerPoint Sunusu</vt:lpstr>
      <vt:lpstr>Ön Bacaklar ve Patiler</vt:lpstr>
      <vt:lpstr>Arka Bacaklar ve Patiler</vt:lpstr>
      <vt:lpstr>Hareket Mekanizması</vt:lpstr>
      <vt:lpstr>Deri ve Kürk Yapısı</vt:lpstr>
      <vt:lpstr>Irk Standart Renkleri</vt:lpstr>
      <vt:lpstr>Siyah Maskeli Brindle</vt:lpstr>
      <vt:lpstr>Siyah Maskesiz Brindle</vt:lpstr>
      <vt:lpstr>Sınırlı Beyaz Parçalı Brindle</vt:lpstr>
      <vt:lpstr>Siyah Maskeli Fawn</vt:lpstr>
      <vt:lpstr>Siyah Maskesiz Fawn</vt:lpstr>
      <vt:lpstr>Sınırlı Beyaz Parçalı Fawn</vt:lpstr>
      <vt:lpstr>Pied – Brindle / Fawn</vt:lpstr>
      <vt:lpstr>Tercih Edilmeyen Renk Kombinasyonları</vt:lpstr>
      <vt:lpstr>Diskalifiye Renkler</vt:lpstr>
      <vt:lpstr>Diskalifiye Renkler</vt:lpstr>
      <vt:lpstr>Diskalifiye Renkler</vt:lpstr>
      <vt:lpstr>HATALAR</vt:lpstr>
      <vt:lpstr>CİDDİ HATALAR</vt:lpstr>
      <vt:lpstr>DİSKALİFİYE SEBEBİ HATALAR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</dc:title>
  <dc:creator>Fehim KAPTANOGLU</dc:creator>
  <cp:lastModifiedBy>Fehim KAPTANOGLU</cp:lastModifiedBy>
  <cp:revision>67</cp:revision>
  <dcterms:created xsi:type="dcterms:W3CDTF">2018-08-27T14:04:55Z</dcterms:created>
  <dcterms:modified xsi:type="dcterms:W3CDTF">2018-11-07T08:15:59Z</dcterms:modified>
</cp:coreProperties>
</file>